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3" r:id="rId2"/>
  </p:sldMasterIdLst>
  <p:sldIdLst>
    <p:sldId id="256" r:id="rId3"/>
    <p:sldId id="258" r:id="rId4"/>
    <p:sldId id="257" r:id="rId5"/>
    <p:sldId id="266" r:id="rId6"/>
    <p:sldId id="301" r:id="rId7"/>
    <p:sldId id="299" r:id="rId8"/>
    <p:sldId id="300" r:id="rId9"/>
    <p:sldId id="302" r:id="rId10"/>
    <p:sldId id="305" r:id="rId11"/>
    <p:sldId id="303" r:id="rId12"/>
    <p:sldId id="306" r:id="rId13"/>
    <p:sldId id="304" r:id="rId14"/>
    <p:sldId id="307" r:id="rId15"/>
    <p:sldId id="309" r:id="rId16"/>
    <p:sldId id="310" r:id="rId17"/>
    <p:sldId id="311" r:id="rId18"/>
    <p:sldId id="308" r:id="rId19"/>
    <p:sldId id="267" r:id="rId20"/>
    <p:sldId id="269" r:id="rId21"/>
    <p:sldId id="268" r:id="rId22"/>
    <p:sldId id="278" r:id="rId23"/>
    <p:sldId id="284" r:id="rId24"/>
    <p:sldId id="285" r:id="rId25"/>
    <p:sldId id="286" r:id="rId26"/>
    <p:sldId id="287" r:id="rId27"/>
    <p:sldId id="288" r:id="rId28"/>
    <p:sldId id="291" r:id="rId29"/>
    <p:sldId id="292" r:id="rId30"/>
    <p:sldId id="293" r:id="rId31"/>
    <p:sldId id="294" r:id="rId32"/>
    <p:sldId id="295" r:id="rId33"/>
    <p:sldId id="296" r:id="rId34"/>
    <p:sldId id="271" r:id="rId35"/>
    <p:sldId id="312" r:id="rId36"/>
    <p:sldId id="272" r:id="rId37"/>
    <p:sldId id="276" r:id="rId38"/>
    <p:sldId id="273" r:id="rId39"/>
    <p:sldId id="274" r:id="rId40"/>
    <p:sldId id="275" r:id="rId41"/>
    <p:sldId id="277" r:id="rId42"/>
    <p:sldId id="297" r:id="rId43"/>
    <p:sldId id="313" r:id="rId44"/>
    <p:sldId id="2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91" d="100"/>
          <a:sy n="91" d="100"/>
        </p:scale>
        <p:origin x="19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ABD76-659C-4585-A3D5-711BC3CA10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CEEC91-FC2E-41C4-978D-7D2B6EC765B7}">
      <dgm:prSet/>
      <dgm:spPr/>
      <dgm:t>
        <a:bodyPr/>
        <a:lstStyle/>
        <a:p>
          <a:r>
            <a:rPr lang="en-US"/>
            <a:t>Time</a:t>
          </a:r>
        </a:p>
      </dgm:t>
    </dgm:pt>
    <dgm:pt modelId="{A8BD6C5C-5631-4748-A1F6-C122C27CB4C5}" type="parTrans" cxnId="{AB5E0BE2-0A0A-4AEB-9736-E8BADAAD6933}">
      <dgm:prSet/>
      <dgm:spPr/>
      <dgm:t>
        <a:bodyPr/>
        <a:lstStyle/>
        <a:p>
          <a:endParaRPr lang="en-US"/>
        </a:p>
      </dgm:t>
    </dgm:pt>
    <dgm:pt modelId="{A0E5308A-12AF-4A59-957A-3F340537386C}" type="sibTrans" cxnId="{AB5E0BE2-0A0A-4AEB-9736-E8BADAAD6933}">
      <dgm:prSet/>
      <dgm:spPr/>
      <dgm:t>
        <a:bodyPr/>
        <a:lstStyle/>
        <a:p>
          <a:endParaRPr lang="en-US"/>
        </a:p>
      </dgm:t>
    </dgm:pt>
    <dgm:pt modelId="{742F938D-A62C-44C8-8B96-D4962AB044E1}">
      <dgm:prSet/>
      <dgm:spPr/>
      <dgm:t>
        <a:bodyPr/>
        <a:lstStyle/>
        <a:p>
          <a:r>
            <a:rPr lang="en-US"/>
            <a:t>Expertise</a:t>
          </a:r>
        </a:p>
      </dgm:t>
    </dgm:pt>
    <dgm:pt modelId="{2ACB8685-D6FD-4DB4-B364-B339E314CAB0}" type="parTrans" cxnId="{139162FC-5C8C-4E91-813A-1CF81A65004A}">
      <dgm:prSet/>
      <dgm:spPr/>
      <dgm:t>
        <a:bodyPr/>
        <a:lstStyle/>
        <a:p>
          <a:endParaRPr lang="en-US"/>
        </a:p>
      </dgm:t>
    </dgm:pt>
    <dgm:pt modelId="{9A7B38C2-58D0-4FD3-B96D-34DB9F3D71AE}" type="sibTrans" cxnId="{139162FC-5C8C-4E91-813A-1CF81A65004A}">
      <dgm:prSet/>
      <dgm:spPr/>
      <dgm:t>
        <a:bodyPr/>
        <a:lstStyle/>
        <a:p>
          <a:endParaRPr lang="en-US"/>
        </a:p>
      </dgm:t>
    </dgm:pt>
    <dgm:pt modelId="{0B50B5F5-CCE6-4A85-9893-36EDC9772E67}">
      <dgm:prSet/>
      <dgm:spPr/>
      <dgm:t>
        <a:bodyPr/>
        <a:lstStyle/>
        <a:p>
          <a:r>
            <a:rPr lang="en-US"/>
            <a:t>Cost</a:t>
          </a:r>
        </a:p>
      </dgm:t>
    </dgm:pt>
    <dgm:pt modelId="{2FB539CF-03C1-4642-899C-439F80560E4F}" type="parTrans" cxnId="{6B91BCA3-F231-41CE-9079-B1959B082B7D}">
      <dgm:prSet/>
      <dgm:spPr/>
      <dgm:t>
        <a:bodyPr/>
        <a:lstStyle/>
        <a:p>
          <a:endParaRPr lang="en-US"/>
        </a:p>
      </dgm:t>
    </dgm:pt>
    <dgm:pt modelId="{31DF0062-F408-4270-9F2B-FB397610E30C}" type="sibTrans" cxnId="{6B91BCA3-F231-41CE-9079-B1959B082B7D}">
      <dgm:prSet/>
      <dgm:spPr/>
      <dgm:t>
        <a:bodyPr/>
        <a:lstStyle/>
        <a:p>
          <a:endParaRPr lang="en-US"/>
        </a:p>
      </dgm:t>
    </dgm:pt>
    <dgm:pt modelId="{9907D7D7-81D2-4D61-8385-C35D1BE8FB8B}">
      <dgm:prSet/>
      <dgm:spPr/>
      <dgm:t>
        <a:bodyPr/>
        <a:lstStyle/>
        <a:p>
          <a:r>
            <a:rPr lang="en-US"/>
            <a:t>Privacy</a:t>
          </a:r>
        </a:p>
      </dgm:t>
    </dgm:pt>
    <dgm:pt modelId="{6872F4C3-EFD8-45A2-8884-F575C4E68DEE}" type="parTrans" cxnId="{61CB4F42-EA9B-42B9-B884-347BD7150AD7}">
      <dgm:prSet/>
      <dgm:spPr/>
      <dgm:t>
        <a:bodyPr/>
        <a:lstStyle/>
        <a:p>
          <a:endParaRPr lang="en-US"/>
        </a:p>
      </dgm:t>
    </dgm:pt>
    <dgm:pt modelId="{CE6E2905-BC03-41C2-A27E-684B20198F6B}" type="sibTrans" cxnId="{61CB4F42-EA9B-42B9-B884-347BD7150AD7}">
      <dgm:prSet/>
      <dgm:spPr/>
      <dgm:t>
        <a:bodyPr/>
        <a:lstStyle/>
        <a:p>
          <a:endParaRPr lang="en-US"/>
        </a:p>
      </dgm:t>
    </dgm:pt>
    <dgm:pt modelId="{3F60B2BC-2173-47E6-986B-05CCCBA078FC}" type="pres">
      <dgm:prSet presAssocID="{951ABD76-659C-4585-A3D5-711BC3CA1084}" presName="root" presStyleCnt="0">
        <dgm:presLayoutVars>
          <dgm:dir/>
          <dgm:resizeHandles val="exact"/>
        </dgm:presLayoutVars>
      </dgm:prSet>
      <dgm:spPr/>
    </dgm:pt>
    <dgm:pt modelId="{04B5B7E1-EE90-45CB-B217-9342E96F1860}" type="pres">
      <dgm:prSet presAssocID="{EACEEC91-FC2E-41C4-978D-7D2B6EC765B7}" presName="compNode" presStyleCnt="0"/>
      <dgm:spPr/>
    </dgm:pt>
    <dgm:pt modelId="{5F253110-8397-4E1E-8B02-D2F56A941EEC}" type="pres">
      <dgm:prSet presAssocID="{EACEEC91-FC2E-41C4-978D-7D2B6EC765B7}" presName="bgRect" presStyleLbl="bgShp" presStyleIdx="0" presStyleCnt="4"/>
      <dgm:spPr/>
    </dgm:pt>
    <dgm:pt modelId="{021D0B21-933E-4117-8028-9863C5545D93}" type="pres">
      <dgm:prSet presAssocID="{EACEEC91-FC2E-41C4-978D-7D2B6EC765B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1297F1C5-1104-4D94-9257-E2BA08187CB9}" type="pres">
      <dgm:prSet presAssocID="{EACEEC91-FC2E-41C4-978D-7D2B6EC765B7}" presName="spaceRect" presStyleCnt="0"/>
      <dgm:spPr/>
    </dgm:pt>
    <dgm:pt modelId="{B84AC46A-FEE8-4852-8E0C-F0C3C7E053B0}" type="pres">
      <dgm:prSet presAssocID="{EACEEC91-FC2E-41C4-978D-7D2B6EC765B7}" presName="parTx" presStyleLbl="revTx" presStyleIdx="0" presStyleCnt="4">
        <dgm:presLayoutVars>
          <dgm:chMax val="0"/>
          <dgm:chPref val="0"/>
        </dgm:presLayoutVars>
      </dgm:prSet>
      <dgm:spPr/>
    </dgm:pt>
    <dgm:pt modelId="{A5260243-5085-4575-BAAE-239916EBE795}" type="pres">
      <dgm:prSet presAssocID="{A0E5308A-12AF-4A59-957A-3F340537386C}" presName="sibTrans" presStyleCnt="0"/>
      <dgm:spPr/>
    </dgm:pt>
    <dgm:pt modelId="{28EB0410-BEF6-456C-9837-AFA469AA8544}" type="pres">
      <dgm:prSet presAssocID="{742F938D-A62C-44C8-8B96-D4962AB044E1}" presName="compNode" presStyleCnt="0"/>
      <dgm:spPr/>
    </dgm:pt>
    <dgm:pt modelId="{1D188DB3-8C07-4B22-9E09-1FFB32C389E2}" type="pres">
      <dgm:prSet presAssocID="{742F938D-A62C-44C8-8B96-D4962AB044E1}" presName="bgRect" presStyleLbl="bgShp" presStyleIdx="1" presStyleCnt="4"/>
      <dgm:spPr/>
    </dgm:pt>
    <dgm:pt modelId="{099D825D-7CF1-47B4-8414-FD1097F09979}" type="pres">
      <dgm:prSet presAssocID="{742F938D-A62C-44C8-8B96-D4962AB044E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4FB2C56-C8A3-4D89-9A4A-7956440F1DDA}" type="pres">
      <dgm:prSet presAssocID="{742F938D-A62C-44C8-8B96-D4962AB044E1}" presName="spaceRect" presStyleCnt="0"/>
      <dgm:spPr/>
    </dgm:pt>
    <dgm:pt modelId="{51336FD0-0CE3-47E1-97C8-0F45B9028B5B}" type="pres">
      <dgm:prSet presAssocID="{742F938D-A62C-44C8-8B96-D4962AB044E1}" presName="parTx" presStyleLbl="revTx" presStyleIdx="1" presStyleCnt="4">
        <dgm:presLayoutVars>
          <dgm:chMax val="0"/>
          <dgm:chPref val="0"/>
        </dgm:presLayoutVars>
      </dgm:prSet>
      <dgm:spPr/>
    </dgm:pt>
    <dgm:pt modelId="{09989BD2-BA78-41F1-B2AE-E2F759A204EA}" type="pres">
      <dgm:prSet presAssocID="{9A7B38C2-58D0-4FD3-B96D-34DB9F3D71AE}" presName="sibTrans" presStyleCnt="0"/>
      <dgm:spPr/>
    </dgm:pt>
    <dgm:pt modelId="{74D023D4-1F1A-4464-BF62-A9ADFAFFF701}" type="pres">
      <dgm:prSet presAssocID="{0B50B5F5-CCE6-4A85-9893-36EDC9772E67}" presName="compNode" presStyleCnt="0"/>
      <dgm:spPr/>
    </dgm:pt>
    <dgm:pt modelId="{86549043-22B3-4738-A874-318D9EF6F628}" type="pres">
      <dgm:prSet presAssocID="{0B50B5F5-CCE6-4A85-9893-36EDC9772E67}" presName="bgRect" presStyleLbl="bgShp" presStyleIdx="2" presStyleCnt="4"/>
      <dgm:spPr/>
    </dgm:pt>
    <dgm:pt modelId="{76EA57EA-62FD-4757-A192-538BB90A31A8}" type="pres">
      <dgm:prSet presAssocID="{0B50B5F5-CCE6-4A85-9893-36EDC9772E6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2A44010-7D6D-4A96-ADBE-6EDA6D162B48}" type="pres">
      <dgm:prSet presAssocID="{0B50B5F5-CCE6-4A85-9893-36EDC9772E67}" presName="spaceRect" presStyleCnt="0"/>
      <dgm:spPr/>
    </dgm:pt>
    <dgm:pt modelId="{B6C41B70-013E-4AA5-A441-2C5FB3D791AD}" type="pres">
      <dgm:prSet presAssocID="{0B50B5F5-CCE6-4A85-9893-36EDC9772E67}" presName="parTx" presStyleLbl="revTx" presStyleIdx="2" presStyleCnt="4">
        <dgm:presLayoutVars>
          <dgm:chMax val="0"/>
          <dgm:chPref val="0"/>
        </dgm:presLayoutVars>
      </dgm:prSet>
      <dgm:spPr/>
    </dgm:pt>
    <dgm:pt modelId="{5B375219-EC27-4EFE-80BD-DA748150A4DD}" type="pres">
      <dgm:prSet presAssocID="{31DF0062-F408-4270-9F2B-FB397610E30C}" presName="sibTrans" presStyleCnt="0"/>
      <dgm:spPr/>
    </dgm:pt>
    <dgm:pt modelId="{45B7F61A-7C5E-43EA-8C2A-4894AFA0C997}" type="pres">
      <dgm:prSet presAssocID="{9907D7D7-81D2-4D61-8385-C35D1BE8FB8B}" presName="compNode" presStyleCnt="0"/>
      <dgm:spPr/>
    </dgm:pt>
    <dgm:pt modelId="{574E8440-3F40-4591-B55C-B967889A6B90}" type="pres">
      <dgm:prSet presAssocID="{9907D7D7-81D2-4D61-8385-C35D1BE8FB8B}" presName="bgRect" presStyleLbl="bgShp" presStyleIdx="3" presStyleCnt="4"/>
      <dgm:spPr/>
    </dgm:pt>
    <dgm:pt modelId="{007BA9D4-ED0F-444D-91F7-7EE9917F18AE}" type="pres">
      <dgm:prSet presAssocID="{9907D7D7-81D2-4D61-8385-C35D1BE8FB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635678C0-B72F-4553-AFEA-C5DE06162D56}" type="pres">
      <dgm:prSet presAssocID="{9907D7D7-81D2-4D61-8385-C35D1BE8FB8B}" presName="spaceRect" presStyleCnt="0"/>
      <dgm:spPr/>
    </dgm:pt>
    <dgm:pt modelId="{850B5CF5-A05D-4FFB-9952-7A0AF704D908}" type="pres">
      <dgm:prSet presAssocID="{9907D7D7-81D2-4D61-8385-C35D1BE8FB8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BA8B63E-ACF8-4D07-B375-85C07D137D56}" type="presOf" srcId="{9907D7D7-81D2-4D61-8385-C35D1BE8FB8B}" destId="{850B5CF5-A05D-4FFB-9952-7A0AF704D908}" srcOrd="0" destOrd="0" presId="urn:microsoft.com/office/officeart/2018/2/layout/IconVerticalSolidList"/>
    <dgm:cxn modelId="{61CB4F42-EA9B-42B9-B884-347BD7150AD7}" srcId="{951ABD76-659C-4585-A3D5-711BC3CA1084}" destId="{9907D7D7-81D2-4D61-8385-C35D1BE8FB8B}" srcOrd="3" destOrd="0" parTransId="{6872F4C3-EFD8-45A2-8884-F575C4E68DEE}" sibTransId="{CE6E2905-BC03-41C2-A27E-684B20198F6B}"/>
    <dgm:cxn modelId="{F839B15F-6F62-467D-97EA-8C2760E3E21D}" type="presOf" srcId="{0B50B5F5-CCE6-4A85-9893-36EDC9772E67}" destId="{B6C41B70-013E-4AA5-A441-2C5FB3D791AD}" srcOrd="0" destOrd="0" presId="urn:microsoft.com/office/officeart/2018/2/layout/IconVerticalSolidList"/>
    <dgm:cxn modelId="{6B91BCA3-F231-41CE-9079-B1959B082B7D}" srcId="{951ABD76-659C-4585-A3D5-711BC3CA1084}" destId="{0B50B5F5-CCE6-4A85-9893-36EDC9772E67}" srcOrd="2" destOrd="0" parTransId="{2FB539CF-03C1-4642-899C-439F80560E4F}" sibTransId="{31DF0062-F408-4270-9F2B-FB397610E30C}"/>
    <dgm:cxn modelId="{879F03AA-C594-41F5-9429-602BFFE9E5B8}" type="presOf" srcId="{EACEEC91-FC2E-41C4-978D-7D2B6EC765B7}" destId="{B84AC46A-FEE8-4852-8E0C-F0C3C7E053B0}" srcOrd="0" destOrd="0" presId="urn:microsoft.com/office/officeart/2018/2/layout/IconVerticalSolidList"/>
    <dgm:cxn modelId="{D2DC5DB4-9F6C-412B-9F59-D7F84EA0DB3F}" type="presOf" srcId="{742F938D-A62C-44C8-8B96-D4962AB044E1}" destId="{51336FD0-0CE3-47E1-97C8-0F45B9028B5B}" srcOrd="0" destOrd="0" presId="urn:microsoft.com/office/officeart/2018/2/layout/IconVerticalSolidList"/>
    <dgm:cxn modelId="{62C016B6-823B-4762-8DCE-577A94286198}" type="presOf" srcId="{951ABD76-659C-4585-A3D5-711BC3CA1084}" destId="{3F60B2BC-2173-47E6-986B-05CCCBA078FC}" srcOrd="0" destOrd="0" presId="urn:microsoft.com/office/officeart/2018/2/layout/IconVerticalSolidList"/>
    <dgm:cxn modelId="{AB5E0BE2-0A0A-4AEB-9736-E8BADAAD6933}" srcId="{951ABD76-659C-4585-A3D5-711BC3CA1084}" destId="{EACEEC91-FC2E-41C4-978D-7D2B6EC765B7}" srcOrd="0" destOrd="0" parTransId="{A8BD6C5C-5631-4748-A1F6-C122C27CB4C5}" sibTransId="{A0E5308A-12AF-4A59-957A-3F340537386C}"/>
    <dgm:cxn modelId="{139162FC-5C8C-4E91-813A-1CF81A65004A}" srcId="{951ABD76-659C-4585-A3D5-711BC3CA1084}" destId="{742F938D-A62C-44C8-8B96-D4962AB044E1}" srcOrd="1" destOrd="0" parTransId="{2ACB8685-D6FD-4DB4-B364-B339E314CAB0}" sibTransId="{9A7B38C2-58D0-4FD3-B96D-34DB9F3D71AE}"/>
    <dgm:cxn modelId="{D4A2EB7D-C55F-4EA4-9946-4F75BFADFB0E}" type="presParOf" srcId="{3F60B2BC-2173-47E6-986B-05CCCBA078FC}" destId="{04B5B7E1-EE90-45CB-B217-9342E96F1860}" srcOrd="0" destOrd="0" presId="urn:microsoft.com/office/officeart/2018/2/layout/IconVerticalSolidList"/>
    <dgm:cxn modelId="{E7A3BC21-0F00-49E4-A5D7-04E0348A6932}" type="presParOf" srcId="{04B5B7E1-EE90-45CB-B217-9342E96F1860}" destId="{5F253110-8397-4E1E-8B02-D2F56A941EEC}" srcOrd="0" destOrd="0" presId="urn:microsoft.com/office/officeart/2018/2/layout/IconVerticalSolidList"/>
    <dgm:cxn modelId="{3AE675EB-F198-471C-B7CE-3391C87B3778}" type="presParOf" srcId="{04B5B7E1-EE90-45CB-B217-9342E96F1860}" destId="{021D0B21-933E-4117-8028-9863C5545D93}" srcOrd="1" destOrd="0" presId="urn:microsoft.com/office/officeart/2018/2/layout/IconVerticalSolidList"/>
    <dgm:cxn modelId="{70E019EB-2208-41D6-A035-E1A33CB49E43}" type="presParOf" srcId="{04B5B7E1-EE90-45CB-B217-9342E96F1860}" destId="{1297F1C5-1104-4D94-9257-E2BA08187CB9}" srcOrd="2" destOrd="0" presId="urn:microsoft.com/office/officeart/2018/2/layout/IconVerticalSolidList"/>
    <dgm:cxn modelId="{07B49D3D-1909-496F-9798-54082560505C}" type="presParOf" srcId="{04B5B7E1-EE90-45CB-B217-9342E96F1860}" destId="{B84AC46A-FEE8-4852-8E0C-F0C3C7E053B0}" srcOrd="3" destOrd="0" presId="urn:microsoft.com/office/officeart/2018/2/layout/IconVerticalSolidList"/>
    <dgm:cxn modelId="{E65316D0-B0DA-4112-88E8-A6FE6D4A31DA}" type="presParOf" srcId="{3F60B2BC-2173-47E6-986B-05CCCBA078FC}" destId="{A5260243-5085-4575-BAAE-239916EBE795}" srcOrd="1" destOrd="0" presId="urn:microsoft.com/office/officeart/2018/2/layout/IconVerticalSolidList"/>
    <dgm:cxn modelId="{6CF36749-6626-4267-BDC1-6610DD995EFC}" type="presParOf" srcId="{3F60B2BC-2173-47E6-986B-05CCCBA078FC}" destId="{28EB0410-BEF6-456C-9837-AFA469AA8544}" srcOrd="2" destOrd="0" presId="urn:microsoft.com/office/officeart/2018/2/layout/IconVerticalSolidList"/>
    <dgm:cxn modelId="{D0D5A927-4893-44C3-85AC-BD9340AD3809}" type="presParOf" srcId="{28EB0410-BEF6-456C-9837-AFA469AA8544}" destId="{1D188DB3-8C07-4B22-9E09-1FFB32C389E2}" srcOrd="0" destOrd="0" presId="urn:microsoft.com/office/officeart/2018/2/layout/IconVerticalSolidList"/>
    <dgm:cxn modelId="{4B7F6433-7643-48AE-AD07-D1F23DB339A1}" type="presParOf" srcId="{28EB0410-BEF6-456C-9837-AFA469AA8544}" destId="{099D825D-7CF1-47B4-8414-FD1097F09979}" srcOrd="1" destOrd="0" presId="urn:microsoft.com/office/officeart/2018/2/layout/IconVerticalSolidList"/>
    <dgm:cxn modelId="{3B04184D-F95B-4DC1-BDF3-94741539B6F0}" type="presParOf" srcId="{28EB0410-BEF6-456C-9837-AFA469AA8544}" destId="{C4FB2C56-C8A3-4D89-9A4A-7956440F1DDA}" srcOrd="2" destOrd="0" presId="urn:microsoft.com/office/officeart/2018/2/layout/IconVerticalSolidList"/>
    <dgm:cxn modelId="{92BFE791-7929-4C97-83C6-392A99392A9D}" type="presParOf" srcId="{28EB0410-BEF6-456C-9837-AFA469AA8544}" destId="{51336FD0-0CE3-47E1-97C8-0F45B9028B5B}" srcOrd="3" destOrd="0" presId="urn:microsoft.com/office/officeart/2018/2/layout/IconVerticalSolidList"/>
    <dgm:cxn modelId="{728F5BC9-8E5E-47C2-A43C-E604F1A7C22B}" type="presParOf" srcId="{3F60B2BC-2173-47E6-986B-05CCCBA078FC}" destId="{09989BD2-BA78-41F1-B2AE-E2F759A204EA}" srcOrd="3" destOrd="0" presId="urn:microsoft.com/office/officeart/2018/2/layout/IconVerticalSolidList"/>
    <dgm:cxn modelId="{4CC4E15A-D81F-4ED6-A3DC-D4DC893EBF40}" type="presParOf" srcId="{3F60B2BC-2173-47E6-986B-05CCCBA078FC}" destId="{74D023D4-1F1A-4464-BF62-A9ADFAFFF701}" srcOrd="4" destOrd="0" presId="urn:microsoft.com/office/officeart/2018/2/layout/IconVerticalSolidList"/>
    <dgm:cxn modelId="{CD818C57-3013-484F-90EE-5F5FC2BC974D}" type="presParOf" srcId="{74D023D4-1F1A-4464-BF62-A9ADFAFFF701}" destId="{86549043-22B3-4738-A874-318D9EF6F628}" srcOrd="0" destOrd="0" presId="urn:microsoft.com/office/officeart/2018/2/layout/IconVerticalSolidList"/>
    <dgm:cxn modelId="{6EB9AD21-F21B-4376-A3FA-472EA0B925F2}" type="presParOf" srcId="{74D023D4-1F1A-4464-BF62-A9ADFAFFF701}" destId="{76EA57EA-62FD-4757-A192-538BB90A31A8}" srcOrd="1" destOrd="0" presId="urn:microsoft.com/office/officeart/2018/2/layout/IconVerticalSolidList"/>
    <dgm:cxn modelId="{1216203C-C835-4F53-9D72-F6E12F0CC693}" type="presParOf" srcId="{74D023D4-1F1A-4464-BF62-A9ADFAFFF701}" destId="{52A44010-7D6D-4A96-ADBE-6EDA6D162B48}" srcOrd="2" destOrd="0" presId="urn:microsoft.com/office/officeart/2018/2/layout/IconVerticalSolidList"/>
    <dgm:cxn modelId="{984EFE86-772A-40E2-8F75-64194B2A9340}" type="presParOf" srcId="{74D023D4-1F1A-4464-BF62-A9ADFAFFF701}" destId="{B6C41B70-013E-4AA5-A441-2C5FB3D791AD}" srcOrd="3" destOrd="0" presId="urn:microsoft.com/office/officeart/2018/2/layout/IconVerticalSolidList"/>
    <dgm:cxn modelId="{84341FF3-9CCA-4FDA-994F-0E5F1E27AD2A}" type="presParOf" srcId="{3F60B2BC-2173-47E6-986B-05CCCBA078FC}" destId="{5B375219-EC27-4EFE-80BD-DA748150A4DD}" srcOrd="5" destOrd="0" presId="urn:microsoft.com/office/officeart/2018/2/layout/IconVerticalSolidList"/>
    <dgm:cxn modelId="{5D6B739F-DFEF-46AB-B7D5-85CE48EE9C75}" type="presParOf" srcId="{3F60B2BC-2173-47E6-986B-05CCCBA078FC}" destId="{45B7F61A-7C5E-43EA-8C2A-4894AFA0C997}" srcOrd="6" destOrd="0" presId="urn:microsoft.com/office/officeart/2018/2/layout/IconVerticalSolidList"/>
    <dgm:cxn modelId="{0E1F54DA-3BF7-413B-8410-2808EFEFB96B}" type="presParOf" srcId="{45B7F61A-7C5E-43EA-8C2A-4894AFA0C997}" destId="{574E8440-3F40-4591-B55C-B967889A6B90}" srcOrd="0" destOrd="0" presId="urn:microsoft.com/office/officeart/2018/2/layout/IconVerticalSolidList"/>
    <dgm:cxn modelId="{ACD17483-ED4E-4A5C-8380-519B38E29A17}" type="presParOf" srcId="{45B7F61A-7C5E-43EA-8C2A-4894AFA0C997}" destId="{007BA9D4-ED0F-444D-91F7-7EE9917F18AE}" srcOrd="1" destOrd="0" presId="urn:microsoft.com/office/officeart/2018/2/layout/IconVerticalSolidList"/>
    <dgm:cxn modelId="{AAB8DD0A-B584-4F7A-96C2-DCA472F749CA}" type="presParOf" srcId="{45B7F61A-7C5E-43EA-8C2A-4894AFA0C997}" destId="{635678C0-B72F-4553-AFEA-C5DE06162D56}" srcOrd="2" destOrd="0" presId="urn:microsoft.com/office/officeart/2018/2/layout/IconVerticalSolidList"/>
    <dgm:cxn modelId="{733FF976-6795-4BB7-ABC7-9E0069758DAA}" type="presParOf" srcId="{45B7F61A-7C5E-43EA-8C2A-4894AFA0C997}" destId="{850B5CF5-A05D-4FFB-9952-7A0AF704D9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3B78F5-2701-45B0-9565-60F272DA7D3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E8D8243-974A-447E-9042-2DBD564B97A0}">
      <dgm:prSet/>
      <dgm:spPr/>
      <dgm:t>
        <a:bodyPr/>
        <a:lstStyle/>
        <a:p>
          <a:pPr>
            <a:defRPr cap="all"/>
          </a:pPr>
          <a:r>
            <a:rPr lang="en-US"/>
            <a:t>We can teach models to iteratively generate high-quality labeling rules</a:t>
          </a:r>
        </a:p>
      </dgm:t>
    </dgm:pt>
    <dgm:pt modelId="{2ED05984-4E76-45AA-BDB3-923C5D83912E}" type="parTrans" cxnId="{841559F6-835F-4ACF-9268-604D0FCAA17E}">
      <dgm:prSet/>
      <dgm:spPr/>
      <dgm:t>
        <a:bodyPr/>
        <a:lstStyle/>
        <a:p>
          <a:endParaRPr lang="en-US"/>
        </a:p>
      </dgm:t>
    </dgm:pt>
    <dgm:pt modelId="{4373B319-9AA4-4E9A-A540-DF982A9DDEFC}" type="sibTrans" cxnId="{841559F6-835F-4ACF-9268-604D0FCAA17E}">
      <dgm:prSet/>
      <dgm:spPr/>
      <dgm:t>
        <a:bodyPr/>
        <a:lstStyle/>
        <a:p>
          <a:endParaRPr lang="en-US"/>
        </a:p>
      </dgm:t>
    </dgm:pt>
    <dgm:pt modelId="{86706F06-3A96-4333-A62E-9BD3939E1594}">
      <dgm:prSet/>
      <dgm:spPr/>
      <dgm:t>
        <a:bodyPr/>
        <a:lstStyle/>
        <a:p>
          <a:pPr>
            <a:defRPr cap="all"/>
          </a:pPr>
          <a:r>
            <a:rPr lang="en-US"/>
            <a:t>This could quickly improve coverage/performance on poor-performing data slices</a:t>
          </a:r>
        </a:p>
      </dgm:t>
    </dgm:pt>
    <dgm:pt modelId="{C88356BF-5A22-4DC5-AD42-A3E49A13CB70}" type="parTrans" cxnId="{FEBCD6F6-D278-449C-9A10-571778BFEC79}">
      <dgm:prSet/>
      <dgm:spPr/>
      <dgm:t>
        <a:bodyPr/>
        <a:lstStyle/>
        <a:p>
          <a:endParaRPr lang="en-US"/>
        </a:p>
      </dgm:t>
    </dgm:pt>
    <dgm:pt modelId="{D8DF752D-DFDF-4634-9B5D-ECF2FAE79C00}" type="sibTrans" cxnId="{FEBCD6F6-D278-449C-9A10-571778BFEC79}">
      <dgm:prSet/>
      <dgm:spPr/>
      <dgm:t>
        <a:bodyPr/>
        <a:lstStyle/>
        <a:p>
          <a:endParaRPr lang="en-US"/>
        </a:p>
      </dgm:t>
    </dgm:pt>
    <dgm:pt modelId="{F1B13A50-CFEB-4ABD-BB02-A7D201AC6999}">
      <dgm:prSet/>
      <dgm:spPr/>
      <dgm:t>
        <a:bodyPr/>
        <a:lstStyle/>
        <a:p>
          <a:pPr>
            <a:defRPr cap="all"/>
          </a:pPr>
          <a:r>
            <a:rPr lang="en-US"/>
            <a:t>Generate labels on potentially thousands of instances with each expert solicitation</a:t>
          </a:r>
        </a:p>
      </dgm:t>
    </dgm:pt>
    <dgm:pt modelId="{8F40BCD0-DB96-44F9-AF74-030B102241C0}" type="parTrans" cxnId="{20FE0582-BB58-441E-9AA4-DC8E080221AA}">
      <dgm:prSet/>
      <dgm:spPr/>
      <dgm:t>
        <a:bodyPr/>
        <a:lstStyle/>
        <a:p>
          <a:endParaRPr lang="en-US"/>
        </a:p>
      </dgm:t>
    </dgm:pt>
    <dgm:pt modelId="{DAD92CC6-B884-49A0-B9C3-AA92207F3A11}" type="sibTrans" cxnId="{20FE0582-BB58-441E-9AA4-DC8E080221AA}">
      <dgm:prSet/>
      <dgm:spPr/>
      <dgm:t>
        <a:bodyPr/>
        <a:lstStyle/>
        <a:p>
          <a:endParaRPr lang="en-US"/>
        </a:p>
      </dgm:t>
    </dgm:pt>
    <dgm:pt modelId="{893BDDA2-E588-47BB-BFC5-9D6D74F53592}" type="pres">
      <dgm:prSet presAssocID="{653B78F5-2701-45B0-9565-60F272DA7D3D}" presName="root" presStyleCnt="0">
        <dgm:presLayoutVars>
          <dgm:dir/>
          <dgm:resizeHandles val="exact"/>
        </dgm:presLayoutVars>
      </dgm:prSet>
      <dgm:spPr/>
    </dgm:pt>
    <dgm:pt modelId="{D4F44A66-C9C8-4746-AEEF-2A850F971AAB}" type="pres">
      <dgm:prSet presAssocID="{9E8D8243-974A-447E-9042-2DBD564B97A0}" presName="compNode" presStyleCnt="0"/>
      <dgm:spPr/>
    </dgm:pt>
    <dgm:pt modelId="{D5C86365-1609-417A-84A2-BB75EF3B5CB6}" type="pres">
      <dgm:prSet presAssocID="{9E8D8243-974A-447E-9042-2DBD564B97A0}" presName="iconBgRect" presStyleLbl="bgShp" presStyleIdx="0" presStyleCnt="3"/>
      <dgm:spPr/>
    </dgm:pt>
    <dgm:pt modelId="{413C6244-BCEB-434C-9273-077B4839F3F0}" type="pres">
      <dgm:prSet presAssocID="{9E8D8243-974A-447E-9042-2DBD564B97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1007D6D-DA60-4F0B-A0DC-32EFD527A3B8}" type="pres">
      <dgm:prSet presAssocID="{9E8D8243-974A-447E-9042-2DBD564B97A0}" presName="spaceRect" presStyleCnt="0"/>
      <dgm:spPr/>
    </dgm:pt>
    <dgm:pt modelId="{20583F66-6E44-4D00-8D27-37E4EC32AE2D}" type="pres">
      <dgm:prSet presAssocID="{9E8D8243-974A-447E-9042-2DBD564B97A0}" presName="textRect" presStyleLbl="revTx" presStyleIdx="0" presStyleCnt="3">
        <dgm:presLayoutVars>
          <dgm:chMax val="1"/>
          <dgm:chPref val="1"/>
        </dgm:presLayoutVars>
      </dgm:prSet>
      <dgm:spPr/>
    </dgm:pt>
    <dgm:pt modelId="{7E4ECAF7-0F5F-4CB9-AA50-623F0587B6D7}" type="pres">
      <dgm:prSet presAssocID="{4373B319-9AA4-4E9A-A540-DF982A9DDEFC}" presName="sibTrans" presStyleCnt="0"/>
      <dgm:spPr/>
    </dgm:pt>
    <dgm:pt modelId="{92E2FDEB-9D8E-4BCD-B46B-B9331BD0946E}" type="pres">
      <dgm:prSet presAssocID="{86706F06-3A96-4333-A62E-9BD3939E1594}" presName="compNode" presStyleCnt="0"/>
      <dgm:spPr/>
    </dgm:pt>
    <dgm:pt modelId="{659B71BC-2032-4183-A9BD-686176CF6CF5}" type="pres">
      <dgm:prSet presAssocID="{86706F06-3A96-4333-A62E-9BD3939E1594}" presName="iconBgRect" presStyleLbl="bgShp" presStyleIdx="1" presStyleCnt="3"/>
      <dgm:spPr/>
    </dgm:pt>
    <dgm:pt modelId="{FEE15E8C-F74E-4289-A0A6-643AD996AB51}" type="pres">
      <dgm:prSet presAssocID="{86706F06-3A96-4333-A62E-9BD3939E15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bow"/>
        </a:ext>
      </dgm:extLst>
    </dgm:pt>
    <dgm:pt modelId="{75FA6107-C5CE-4777-8875-15CCED489A5D}" type="pres">
      <dgm:prSet presAssocID="{86706F06-3A96-4333-A62E-9BD3939E1594}" presName="spaceRect" presStyleCnt="0"/>
      <dgm:spPr/>
    </dgm:pt>
    <dgm:pt modelId="{C8F4F34D-D82F-4368-A1ED-0631563D8FCF}" type="pres">
      <dgm:prSet presAssocID="{86706F06-3A96-4333-A62E-9BD3939E1594}" presName="textRect" presStyleLbl="revTx" presStyleIdx="1" presStyleCnt="3">
        <dgm:presLayoutVars>
          <dgm:chMax val="1"/>
          <dgm:chPref val="1"/>
        </dgm:presLayoutVars>
      </dgm:prSet>
      <dgm:spPr/>
    </dgm:pt>
    <dgm:pt modelId="{E0300B67-90C4-4E0A-B5C0-DAB062EACB64}" type="pres">
      <dgm:prSet presAssocID="{D8DF752D-DFDF-4634-9B5D-ECF2FAE79C00}" presName="sibTrans" presStyleCnt="0"/>
      <dgm:spPr/>
    </dgm:pt>
    <dgm:pt modelId="{8E803658-391D-4050-8429-FE7238AE1B9B}" type="pres">
      <dgm:prSet presAssocID="{F1B13A50-CFEB-4ABD-BB02-A7D201AC6999}" presName="compNode" presStyleCnt="0"/>
      <dgm:spPr/>
    </dgm:pt>
    <dgm:pt modelId="{CE56C4E0-F215-44BC-B8E7-E0AF21F03BBE}" type="pres">
      <dgm:prSet presAssocID="{F1B13A50-CFEB-4ABD-BB02-A7D201AC6999}" presName="iconBgRect" presStyleLbl="bgShp" presStyleIdx="2" presStyleCnt="3"/>
      <dgm:spPr/>
    </dgm:pt>
    <dgm:pt modelId="{BA30BEA4-F3E2-4E9D-B00A-AD8BEFCF9068}" type="pres">
      <dgm:prSet presAssocID="{F1B13A50-CFEB-4ABD-BB02-A7D201AC69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B19702B-7033-4257-976E-7286489A78F9}" type="pres">
      <dgm:prSet presAssocID="{F1B13A50-CFEB-4ABD-BB02-A7D201AC6999}" presName="spaceRect" presStyleCnt="0"/>
      <dgm:spPr/>
    </dgm:pt>
    <dgm:pt modelId="{00194BF8-908B-40D5-B8A0-1CB5EA04D05A}" type="pres">
      <dgm:prSet presAssocID="{F1B13A50-CFEB-4ABD-BB02-A7D201AC699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C4CEE00-A470-4BF3-B408-07D05C7DAE67}" type="presOf" srcId="{653B78F5-2701-45B0-9565-60F272DA7D3D}" destId="{893BDDA2-E588-47BB-BFC5-9D6D74F53592}" srcOrd="0" destOrd="0" presId="urn:microsoft.com/office/officeart/2018/5/layout/IconCircleLabelList"/>
    <dgm:cxn modelId="{61CCC212-036B-41D8-A668-EE42461FD629}" type="presOf" srcId="{F1B13A50-CFEB-4ABD-BB02-A7D201AC6999}" destId="{00194BF8-908B-40D5-B8A0-1CB5EA04D05A}" srcOrd="0" destOrd="0" presId="urn:microsoft.com/office/officeart/2018/5/layout/IconCircleLabelList"/>
    <dgm:cxn modelId="{20FE0582-BB58-441E-9AA4-DC8E080221AA}" srcId="{653B78F5-2701-45B0-9565-60F272DA7D3D}" destId="{F1B13A50-CFEB-4ABD-BB02-A7D201AC6999}" srcOrd="2" destOrd="0" parTransId="{8F40BCD0-DB96-44F9-AF74-030B102241C0}" sibTransId="{DAD92CC6-B884-49A0-B9C3-AA92207F3A11}"/>
    <dgm:cxn modelId="{7AD536EF-3FAB-4AF3-AA48-31D74EE536A1}" type="presOf" srcId="{86706F06-3A96-4333-A62E-9BD3939E1594}" destId="{C8F4F34D-D82F-4368-A1ED-0631563D8FCF}" srcOrd="0" destOrd="0" presId="urn:microsoft.com/office/officeart/2018/5/layout/IconCircleLabelList"/>
    <dgm:cxn modelId="{718800F0-BB0B-4456-B815-18B2E9B04893}" type="presOf" srcId="{9E8D8243-974A-447E-9042-2DBD564B97A0}" destId="{20583F66-6E44-4D00-8D27-37E4EC32AE2D}" srcOrd="0" destOrd="0" presId="urn:microsoft.com/office/officeart/2018/5/layout/IconCircleLabelList"/>
    <dgm:cxn modelId="{841559F6-835F-4ACF-9268-604D0FCAA17E}" srcId="{653B78F5-2701-45B0-9565-60F272DA7D3D}" destId="{9E8D8243-974A-447E-9042-2DBD564B97A0}" srcOrd="0" destOrd="0" parTransId="{2ED05984-4E76-45AA-BDB3-923C5D83912E}" sibTransId="{4373B319-9AA4-4E9A-A540-DF982A9DDEFC}"/>
    <dgm:cxn modelId="{FEBCD6F6-D278-449C-9A10-571778BFEC79}" srcId="{653B78F5-2701-45B0-9565-60F272DA7D3D}" destId="{86706F06-3A96-4333-A62E-9BD3939E1594}" srcOrd="1" destOrd="0" parTransId="{C88356BF-5A22-4DC5-AD42-A3E49A13CB70}" sibTransId="{D8DF752D-DFDF-4634-9B5D-ECF2FAE79C00}"/>
    <dgm:cxn modelId="{9871A95B-B3AB-4CB4-A395-6F99B6BB77EA}" type="presParOf" srcId="{893BDDA2-E588-47BB-BFC5-9D6D74F53592}" destId="{D4F44A66-C9C8-4746-AEEF-2A850F971AAB}" srcOrd="0" destOrd="0" presId="urn:microsoft.com/office/officeart/2018/5/layout/IconCircleLabelList"/>
    <dgm:cxn modelId="{A0CB454A-4640-4557-9E21-265186CD05D7}" type="presParOf" srcId="{D4F44A66-C9C8-4746-AEEF-2A850F971AAB}" destId="{D5C86365-1609-417A-84A2-BB75EF3B5CB6}" srcOrd="0" destOrd="0" presId="urn:microsoft.com/office/officeart/2018/5/layout/IconCircleLabelList"/>
    <dgm:cxn modelId="{7F737A7C-6722-4435-AD65-0B98C0A9131C}" type="presParOf" srcId="{D4F44A66-C9C8-4746-AEEF-2A850F971AAB}" destId="{413C6244-BCEB-434C-9273-077B4839F3F0}" srcOrd="1" destOrd="0" presId="urn:microsoft.com/office/officeart/2018/5/layout/IconCircleLabelList"/>
    <dgm:cxn modelId="{948B70A8-F43E-42B0-8E7C-3ED82DA74179}" type="presParOf" srcId="{D4F44A66-C9C8-4746-AEEF-2A850F971AAB}" destId="{B1007D6D-DA60-4F0B-A0DC-32EFD527A3B8}" srcOrd="2" destOrd="0" presId="urn:microsoft.com/office/officeart/2018/5/layout/IconCircleLabelList"/>
    <dgm:cxn modelId="{1C74AE2E-BFA5-444C-862D-7ECB33FC382B}" type="presParOf" srcId="{D4F44A66-C9C8-4746-AEEF-2A850F971AAB}" destId="{20583F66-6E44-4D00-8D27-37E4EC32AE2D}" srcOrd="3" destOrd="0" presId="urn:microsoft.com/office/officeart/2018/5/layout/IconCircleLabelList"/>
    <dgm:cxn modelId="{27856A1E-6646-4969-A8EB-04B5AF61733A}" type="presParOf" srcId="{893BDDA2-E588-47BB-BFC5-9D6D74F53592}" destId="{7E4ECAF7-0F5F-4CB9-AA50-623F0587B6D7}" srcOrd="1" destOrd="0" presId="urn:microsoft.com/office/officeart/2018/5/layout/IconCircleLabelList"/>
    <dgm:cxn modelId="{D2D97E43-6ECF-4938-BAE0-F784A5D89264}" type="presParOf" srcId="{893BDDA2-E588-47BB-BFC5-9D6D74F53592}" destId="{92E2FDEB-9D8E-4BCD-B46B-B9331BD0946E}" srcOrd="2" destOrd="0" presId="urn:microsoft.com/office/officeart/2018/5/layout/IconCircleLabelList"/>
    <dgm:cxn modelId="{D7D5AF27-359C-46BC-8EC9-AA68134B8B63}" type="presParOf" srcId="{92E2FDEB-9D8E-4BCD-B46B-B9331BD0946E}" destId="{659B71BC-2032-4183-A9BD-686176CF6CF5}" srcOrd="0" destOrd="0" presId="urn:microsoft.com/office/officeart/2018/5/layout/IconCircleLabelList"/>
    <dgm:cxn modelId="{0561CC24-0937-4B20-A09F-A52FCD0BCA31}" type="presParOf" srcId="{92E2FDEB-9D8E-4BCD-B46B-B9331BD0946E}" destId="{FEE15E8C-F74E-4289-A0A6-643AD996AB51}" srcOrd="1" destOrd="0" presId="urn:microsoft.com/office/officeart/2018/5/layout/IconCircleLabelList"/>
    <dgm:cxn modelId="{45C59EE4-25CE-4A00-99C4-0C087C531D23}" type="presParOf" srcId="{92E2FDEB-9D8E-4BCD-B46B-B9331BD0946E}" destId="{75FA6107-C5CE-4777-8875-15CCED489A5D}" srcOrd="2" destOrd="0" presId="urn:microsoft.com/office/officeart/2018/5/layout/IconCircleLabelList"/>
    <dgm:cxn modelId="{BD703EE3-C3AF-482C-9533-A73759B49B8E}" type="presParOf" srcId="{92E2FDEB-9D8E-4BCD-B46B-B9331BD0946E}" destId="{C8F4F34D-D82F-4368-A1ED-0631563D8FCF}" srcOrd="3" destOrd="0" presId="urn:microsoft.com/office/officeart/2018/5/layout/IconCircleLabelList"/>
    <dgm:cxn modelId="{E5F5321E-9B5A-4DC7-A573-C90CA9FAD93C}" type="presParOf" srcId="{893BDDA2-E588-47BB-BFC5-9D6D74F53592}" destId="{E0300B67-90C4-4E0A-B5C0-DAB062EACB64}" srcOrd="3" destOrd="0" presId="urn:microsoft.com/office/officeart/2018/5/layout/IconCircleLabelList"/>
    <dgm:cxn modelId="{F06ABA5B-941A-47B1-94AF-9353C151B696}" type="presParOf" srcId="{893BDDA2-E588-47BB-BFC5-9D6D74F53592}" destId="{8E803658-391D-4050-8429-FE7238AE1B9B}" srcOrd="4" destOrd="0" presId="urn:microsoft.com/office/officeart/2018/5/layout/IconCircleLabelList"/>
    <dgm:cxn modelId="{4DD140D2-0C83-443E-B76A-6A905548D983}" type="presParOf" srcId="{8E803658-391D-4050-8429-FE7238AE1B9B}" destId="{CE56C4E0-F215-44BC-B8E7-E0AF21F03BBE}" srcOrd="0" destOrd="0" presId="urn:microsoft.com/office/officeart/2018/5/layout/IconCircleLabelList"/>
    <dgm:cxn modelId="{E957D657-0E71-4326-A32B-04F11863833B}" type="presParOf" srcId="{8E803658-391D-4050-8429-FE7238AE1B9B}" destId="{BA30BEA4-F3E2-4E9D-B00A-AD8BEFCF9068}" srcOrd="1" destOrd="0" presId="urn:microsoft.com/office/officeart/2018/5/layout/IconCircleLabelList"/>
    <dgm:cxn modelId="{40B346B3-B091-4871-BE00-AAF075A2B6BC}" type="presParOf" srcId="{8E803658-391D-4050-8429-FE7238AE1B9B}" destId="{BB19702B-7033-4257-976E-7286489A78F9}" srcOrd="2" destOrd="0" presId="urn:microsoft.com/office/officeart/2018/5/layout/IconCircleLabelList"/>
    <dgm:cxn modelId="{11822B17-8990-4B90-AAB5-DDE729BF801B}" type="presParOf" srcId="{8E803658-391D-4050-8429-FE7238AE1B9B}" destId="{00194BF8-908B-40D5-B8A0-1CB5EA04D0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183D87-C80A-49C4-84D9-A046430970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89620AE-08C7-4890-9AC7-DCEFF1D19FAF}">
      <dgm:prSet/>
      <dgm:spPr/>
      <dgm:t>
        <a:bodyPr/>
        <a:lstStyle/>
        <a:p>
          <a:r>
            <a:rPr lang="en-US"/>
            <a:t>Generate higher-complexity rules</a:t>
          </a:r>
        </a:p>
      </dgm:t>
    </dgm:pt>
    <dgm:pt modelId="{4EE6D870-B940-4115-9ACC-5700E581FBAE}" type="parTrans" cxnId="{4EF4603F-206E-4E15-8528-F1DA1CB466AB}">
      <dgm:prSet/>
      <dgm:spPr/>
      <dgm:t>
        <a:bodyPr/>
        <a:lstStyle/>
        <a:p>
          <a:endParaRPr lang="en-US"/>
        </a:p>
      </dgm:t>
    </dgm:pt>
    <dgm:pt modelId="{F00A0D39-C793-4AB3-BBFE-62BFC8F41F76}" type="sibTrans" cxnId="{4EF4603F-206E-4E15-8528-F1DA1CB466AB}">
      <dgm:prSet/>
      <dgm:spPr/>
      <dgm:t>
        <a:bodyPr/>
        <a:lstStyle/>
        <a:p>
          <a:endParaRPr lang="en-US"/>
        </a:p>
      </dgm:t>
    </dgm:pt>
    <dgm:pt modelId="{37188A57-5947-4111-86E5-62CA01729600}">
      <dgm:prSet/>
      <dgm:spPr/>
      <dgm:t>
        <a:bodyPr/>
        <a:lstStyle/>
        <a:p>
          <a:r>
            <a:rPr lang="en-US"/>
            <a:t>Focus model on low-performing data slices</a:t>
          </a:r>
        </a:p>
      </dgm:t>
    </dgm:pt>
    <dgm:pt modelId="{AC46D3E9-67F7-41E1-8370-0CA9E91338CC}" type="parTrans" cxnId="{20427022-3DBC-43E3-9EA3-C77B9B350DBF}">
      <dgm:prSet/>
      <dgm:spPr/>
      <dgm:t>
        <a:bodyPr/>
        <a:lstStyle/>
        <a:p>
          <a:endParaRPr lang="en-US"/>
        </a:p>
      </dgm:t>
    </dgm:pt>
    <dgm:pt modelId="{AF7CCC2F-E440-482B-A7CB-BE8331FA5D0C}" type="sibTrans" cxnId="{20427022-3DBC-43E3-9EA3-C77B9B350DBF}">
      <dgm:prSet/>
      <dgm:spPr/>
      <dgm:t>
        <a:bodyPr/>
        <a:lstStyle/>
        <a:p>
          <a:endParaRPr lang="en-US"/>
        </a:p>
      </dgm:t>
    </dgm:pt>
    <dgm:pt modelId="{4AC5A6D8-4ACA-4990-B55E-F744FAA4303A}">
      <dgm:prSet/>
      <dgm:spPr/>
      <dgm:t>
        <a:bodyPr/>
        <a:lstStyle/>
        <a:p>
          <a:r>
            <a:rPr lang="en-US"/>
            <a:t>Human experiments and design optimization</a:t>
          </a:r>
        </a:p>
      </dgm:t>
    </dgm:pt>
    <dgm:pt modelId="{39D0BE02-74D1-4430-A264-BEF4F4E6CB0B}" type="parTrans" cxnId="{6AC52968-2AAD-435B-97AD-730BA8E339D9}">
      <dgm:prSet/>
      <dgm:spPr/>
      <dgm:t>
        <a:bodyPr/>
        <a:lstStyle/>
        <a:p>
          <a:endParaRPr lang="en-US"/>
        </a:p>
      </dgm:t>
    </dgm:pt>
    <dgm:pt modelId="{17A61315-A644-4EB2-9D69-279C1CB77DC8}" type="sibTrans" cxnId="{6AC52968-2AAD-435B-97AD-730BA8E339D9}">
      <dgm:prSet/>
      <dgm:spPr/>
      <dgm:t>
        <a:bodyPr/>
        <a:lstStyle/>
        <a:p>
          <a:endParaRPr lang="en-US"/>
        </a:p>
      </dgm:t>
    </dgm:pt>
    <dgm:pt modelId="{8E7CB71B-C992-4A17-B14D-8910AB879D11}" type="pres">
      <dgm:prSet presAssocID="{55183D87-C80A-49C4-84D9-A0464309709B}" presName="root" presStyleCnt="0">
        <dgm:presLayoutVars>
          <dgm:dir/>
          <dgm:resizeHandles val="exact"/>
        </dgm:presLayoutVars>
      </dgm:prSet>
      <dgm:spPr/>
    </dgm:pt>
    <dgm:pt modelId="{D0DC5331-957D-4DBD-9FEE-29B1B90C1F1C}" type="pres">
      <dgm:prSet presAssocID="{B89620AE-08C7-4890-9AC7-DCEFF1D19FAF}" presName="compNode" presStyleCnt="0"/>
      <dgm:spPr/>
    </dgm:pt>
    <dgm:pt modelId="{ABD897AD-B7AB-4471-86A7-8FB94D036A32}" type="pres">
      <dgm:prSet presAssocID="{B89620AE-08C7-4890-9AC7-DCEFF1D19FAF}" presName="bgRect" presStyleLbl="bgShp" presStyleIdx="0" presStyleCnt="3"/>
      <dgm:spPr/>
    </dgm:pt>
    <dgm:pt modelId="{C0F9D804-90EE-45C0-A0A9-91A7FE97BF9F}" type="pres">
      <dgm:prSet presAssocID="{B89620AE-08C7-4890-9AC7-DCEFF1D19F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0F0B030-FBAB-444D-959F-12CDC3B9B7DD}" type="pres">
      <dgm:prSet presAssocID="{B89620AE-08C7-4890-9AC7-DCEFF1D19FAF}" presName="spaceRect" presStyleCnt="0"/>
      <dgm:spPr/>
    </dgm:pt>
    <dgm:pt modelId="{9C6ABEF7-8172-4425-8B40-DB7D48A33176}" type="pres">
      <dgm:prSet presAssocID="{B89620AE-08C7-4890-9AC7-DCEFF1D19FAF}" presName="parTx" presStyleLbl="revTx" presStyleIdx="0" presStyleCnt="3">
        <dgm:presLayoutVars>
          <dgm:chMax val="0"/>
          <dgm:chPref val="0"/>
        </dgm:presLayoutVars>
      </dgm:prSet>
      <dgm:spPr/>
    </dgm:pt>
    <dgm:pt modelId="{CDC59282-0F1F-4DA0-96A4-9942D15A2606}" type="pres">
      <dgm:prSet presAssocID="{F00A0D39-C793-4AB3-BBFE-62BFC8F41F76}" presName="sibTrans" presStyleCnt="0"/>
      <dgm:spPr/>
    </dgm:pt>
    <dgm:pt modelId="{64C77C7D-EF16-426C-8B60-715D6F531B5C}" type="pres">
      <dgm:prSet presAssocID="{37188A57-5947-4111-86E5-62CA01729600}" presName="compNode" presStyleCnt="0"/>
      <dgm:spPr/>
    </dgm:pt>
    <dgm:pt modelId="{D0400F4C-36C1-4DFC-AEE9-9821F46BEF2B}" type="pres">
      <dgm:prSet presAssocID="{37188A57-5947-4111-86E5-62CA01729600}" presName="bgRect" presStyleLbl="bgShp" presStyleIdx="1" presStyleCnt="3"/>
      <dgm:spPr/>
    </dgm:pt>
    <dgm:pt modelId="{37396858-293E-4573-B023-55A258BC67B6}" type="pres">
      <dgm:prSet presAssocID="{37188A57-5947-4111-86E5-62CA017296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F586086-3AE2-40FE-AE1E-F93D69660029}" type="pres">
      <dgm:prSet presAssocID="{37188A57-5947-4111-86E5-62CA01729600}" presName="spaceRect" presStyleCnt="0"/>
      <dgm:spPr/>
    </dgm:pt>
    <dgm:pt modelId="{04576251-6034-4CD3-89A0-F8819B63542E}" type="pres">
      <dgm:prSet presAssocID="{37188A57-5947-4111-86E5-62CA01729600}" presName="parTx" presStyleLbl="revTx" presStyleIdx="1" presStyleCnt="3">
        <dgm:presLayoutVars>
          <dgm:chMax val="0"/>
          <dgm:chPref val="0"/>
        </dgm:presLayoutVars>
      </dgm:prSet>
      <dgm:spPr/>
    </dgm:pt>
    <dgm:pt modelId="{2909AF50-3C40-4627-ABFD-066E8F318D80}" type="pres">
      <dgm:prSet presAssocID="{AF7CCC2F-E440-482B-A7CB-BE8331FA5D0C}" presName="sibTrans" presStyleCnt="0"/>
      <dgm:spPr/>
    </dgm:pt>
    <dgm:pt modelId="{271C97EF-1E4A-4B44-8B86-14C66B3A1E95}" type="pres">
      <dgm:prSet presAssocID="{4AC5A6D8-4ACA-4990-B55E-F744FAA4303A}" presName="compNode" presStyleCnt="0"/>
      <dgm:spPr/>
    </dgm:pt>
    <dgm:pt modelId="{DC2CC59F-BE6C-45DA-BA21-A2EF10572E56}" type="pres">
      <dgm:prSet presAssocID="{4AC5A6D8-4ACA-4990-B55E-F744FAA4303A}" presName="bgRect" presStyleLbl="bgShp" presStyleIdx="2" presStyleCnt="3"/>
      <dgm:spPr/>
    </dgm:pt>
    <dgm:pt modelId="{CD098BAF-A58C-42C2-845E-70E02BC06FF2}" type="pres">
      <dgm:prSet presAssocID="{4AC5A6D8-4ACA-4990-B55E-F744FAA430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799F2E7-6CC1-44CD-9650-085AFEA8CB51}" type="pres">
      <dgm:prSet presAssocID="{4AC5A6D8-4ACA-4990-B55E-F744FAA4303A}" presName="spaceRect" presStyleCnt="0"/>
      <dgm:spPr/>
    </dgm:pt>
    <dgm:pt modelId="{62AF6743-858D-4BC5-922E-AA5264437ED0}" type="pres">
      <dgm:prSet presAssocID="{4AC5A6D8-4ACA-4990-B55E-F744FAA430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B52118-E03B-40FE-9036-C4C305CCC3FD}" type="presOf" srcId="{B89620AE-08C7-4890-9AC7-DCEFF1D19FAF}" destId="{9C6ABEF7-8172-4425-8B40-DB7D48A33176}" srcOrd="0" destOrd="0" presId="urn:microsoft.com/office/officeart/2018/2/layout/IconVerticalSolidList"/>
    <dgm:cxn modelId="{20427022-3DBC-43E3-9EA3-C77B9B350DBF}" srcId="{55183D87-C80A-49C4-84D9-A0464309709B}" destId="{37188A57-5947-4111-86E5-62CA01729600}" srcOrd="1" destOrd="0" parTransId="{AC46D3E9-67F7-41E1-8370-0CA9E91338CC}" sibTransId="{AF7CCC2F-E440-482B-A7CB-BE8331FA5D0C}"/>
    <dgm:cxn modelId="{89B44828-B1BC-4648-86F4-A516981F2099}" type="presOf" srcId="{37188A57-5947-4111-86E5-62CA01729600}" destId="{04576251-6034-4CD3-89A0-F8819B63542E}" srcOrd="0" destOrd="0" presId="urn:microsoft.com/office/officeart/2018/2/layout/IconVerticalSolidList"/>
    <dgm:cxn modelId="{46515229-079C-4401-AD96-BAC1CEF972FC}" type="presOf" srcId="{4AC5A6D8-4ACA-4990-B55E-F744FAA4303A}" destId="{62AF6743-858D-4BC5-922E-AA5264437ED0}" srcOrd="0" destOrd="0" presId="urn:microsoft.com/office/officeart/2018/2/layout/IconVerticalSolidList"/>
    <dgm:cxn modelId="{4EF4603F-206E-4E15-8528-F1DA1CB466AB}" srcId="{55183D87-C80A-49C4-84D9-A0464309709B}" destId="{B89620AE-08C7-4890-9AC7-DCEFF1D19FAF}" srcOrd="0" destOrd="0" parTransId="{4EE6D870-B940-4115-9ACC-5700E581FBAE}" sibTransId="{F00A0D39-C793-4AB3-BBFE-62BFC8F41F76}"/>
    <dgm:cxn modelId="{6AC52968-2AAD-435B-97AD-730BA8E339D9}" srcId="{55183D87-C80A-49C4-84D9-A0464309709B}" destId="{4AC5A6D8-4ACA-4990-B55E-F744FAA4303A}" srcOrd="2" destOrd="0" parTransId="{39D0BE02-74D1-4430-A264-BEF4F4E6CB0B}" sibTransId="{17A61315-A644-4EB2-9D69-279C1CB77DC8}"/>
    <dgm:cxn modelId="{19BB8A7E-1CAA-4554-8886-B33D115C64A7}" type="presOf" srcId="{55183D87-C80A-49C4-84D9-A0464309709B}" destId="{8E7CB71B-C992-4A17-B14D-8910AB879D11}" srcOrd="0" destOrd="0" presId="urn:microsoft.com/office/officeart/2018/2/layout/IconVerticalSolidList"/>
    <dgm:cxn modelId="{DF8B425B-3167-43B4-9340-36D0261CAC2A}" type="presParOf" srcId="{8E7CB71B-C992-4A17-B14D-8910AB879D11}" destId="{D0DC5331-957D-4DBD-9FEE-29B1B90C1F1C}" srcOrd="0" destOrd="0" presId="urn:microsoft.com/office/officeart/2018/2/layout/IconVerticalSolidList"/>
    <dgm:cxn modelId="{AAD57787-39A1-4466-8766-0E900DC50205}" type="presParOf" srcId="{D0DC5331-957D-4DBD-9FEE-29B1B90C1F1C}" destId="{ABD897AD-B7AB-4471-86A7-8FB94D036A32}" srcOrd="0" destOrd="0" presId="urn:microsoft.com/office/officeart/2018/2/layout/IconVerticalSolidList"/>
    <dgm:cxn modelId="{7F74F6EA-CACC-4AB1-A17D-9E44B4C7E28F}" type="presParOf" srcId="{D0DC5331-957D-4DBD-9FEE-29B1B90C1F1C}" destId="{C0F9D804-90EE-45C0-A0A9-91A7FE97BF9F}" srcOrd="1" destOrd="0" presId="urn:microsoft.com/office/officeart/2018/2/layout/IconVerticalSolidList"/>
    <dgm:cxn modelId="{A6ABF321-CE85-4445-A682-F0B382C0F2D5}" type="presParOf" srcId="{D0DC5331-957D-4DBD-9FEE-29B1B90C1F1C}" destId="{00F0B030-FBAB-444D-959F-12CDC3B9B7DD}" srcOrd="2" destOrd="0" presId="urn:microsoft.com/office/officeart/2018/2/layout/IconVerticalSolidList"/>
    <dgm:cxn modelId="{3ADF26E6-CA46-4822-B0F3-F16CD74EB087}" type="presParOf" srcId="{D0DC5331-957D-4DBD-9FEE-29B1B90C1F1C}" destId="{9C6ABEF7-8172-4425-8B40-DB7D48A33176}" srcOrd="3" destOrd="0" presId="urn:microsoft.com/office/officeart/2018/2/layout/IconVerticalSolidList"/>
    <dgm:cxn modelId="{EBC3312C-0B84-46B5-A2B1-6E5CBEB4B303}" type="presParOf" srcId="{8E7CB71B-C992-4A17-B14D-8910AB879D11}" destId="{CDC59282-0F1F-4DA0-96A4-9942D15A2606}" srcOrd="1" destOrd="0" presId="urn:microsoft.com/office/officeart/2018/2/layout/IconVerticalSolidList"/>
    <dgm:cxn modelId="{E7A04BBE-71F5-42F3-A7E8-F02ECF66BE6B}" type="presParOf" srcId="{8E7CB71B-C992-4A17-B14D-8910AB879D11}" destId="{64C77C7D-EF16-426C-8B60-715D6F531B5C}" srcOrd="2" destOrd="0" presId="urn:microsoft.com/office/officeart/2018/2/layout/IconVerticalSolidList"/>
    <dgm:cxn modelId="{4DFFB44A-1B39-4139-9BFE-F9C703D776F0}" type="presParOf" srcId="{64C77C7D-EF16-426C-8B60-715D6F531B5C}" destId="{D0400F4C-36C1-4DFC-AEE9-9821F46BEF2B}" srcOrd="0" destOrd="0" presId="urn:microsoft.com/office/officeart/2018/2/layout/IconVerticalSolidList"/>
    <dgm:cxn modelId="{A7D5C37A-7375-4EB3-A683-D6D5F6E398F0}" type="presParOf" srcId="{64C77C7D-EF16-426C-8B60-715D6F531B5C}" destId="{37396858-293E-4573-B023-55A258BC67B6}" srcOrd="1" destOrd="0" presId="urn:microsoft.com/office/officeart/2018/2/layout/IconVerticalSolidList"/>
    <dgm:cxn modelId="{DBEF9AFD-A9F9-4AEA-BE0A-208C6A560662}" type="presParOf" srcId="{64C77C7D-EF16-426C-8B60-715D6F531B5C}" destId="{EF586086-3AE2-40FE-AE1E-F93D69660029}" srcOrd="2" destOrd="0" presId="urn:microsoft.com/office/officeart/2018/2/layout/IconVerticalSolidList"/>
    <dgm:cxn modelId="{91FC0242-C703-4782-A43A-FD7A86577A0D}" type="presParOf" srcId="{64C77C7D-EF16-426C-8B60-715D6F531B5C}" destId="{04576251-6034-4CD3-89A0-F8819B63542E}" srcOrd="3" destOrd="0" presId="urn:microsoft.com/office/officeart/2018/2/layout/IconVerticalSolidList"/>
    <dgm:cxn modelId="{7AE26BB8-39D4-4C09-A808-60E40F36B445}" type="presParOf" srcId="{8E7CB71B-C992-4A17-B14D-8910AB879D11}" destId="{2909AF50-3C40-4627-ABFD-066E8F318D80}" srcOrd="3" destOrd="0" presId="urn:microsoft.com/office/officeart/2018/2/layout/IconVerticalSolidList"/>
    <dgm:cxn modelId="{49EF9F31-999C-4480-8B58-13F9EFB5CFAD}" type="presParOf" srcId="{8E7CB71B-C992-4A17-B14D-8910AB879D11}" destId="{271C97EF-1E4A-4B44-8B86-14C66B3A1E95}" srcOrd="4" destOrd="0" presId="urn:microsoft.com/office/officeart/2018/2/layout/IconVerticalSolidList"/>
    <dgm:cxn modelId="{43F5665E-F8ED-4612-850C-28D42B89251E}" type="presParOf" srcId="{271C97EF-1E4A-4B44-8B86-14C66B3A1E95}" destId="{DC2CC59F-BE6C-45DA-BA21-A2EF10572E56}" srcOrd="0" destOrd="0" presId="urn:microsoft.com/office/officeart/2018/2/layout/IconVerticalSolidList"/>
    <dgm:cxn modelId="{85B48FC9-799C-4CE2-B0C7-0F40B593027F}" type="presParOf" srcId="{271C97EF-1E4A-4B44-8B86-14C66B3A1E95}" destId="{CD098BAF-A58C-42C2-845E-70E02BC06FF2}" srcOrd="1" destOrd="0" presId="urn:microsoft.com/office/officeart/2018/2/layout/IconVerticalSolidList"/>
    <dgm:cxn modelId="{AECD7F7E-C2DC-4C3F-888E-0D1508A9D409}" type="presParOf" srcId="{271C97EF-1E4A-4B44-8B86-14C66B3A1E95}" destId="{5799F2E7-6CC1-44CD-9650-085AFEA8CB51}" srcOrd="2" destOrd="0" presId="urn:microsoft.com/office/officeart/2018/2/layout/IconVerticalSolidList"/>
    <dgm:cxn modelId="{FD60EBDD-18EA-43CE-B079-4F3E27F2803D}" type="presParOf" srcId="{271C97EF-1E4A-4B44-8B86-14C66B3A1E95}" destId="{62AF6743-858D-4BC5-922E-AA5264437E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53110-8397-4E1E-8B02-D2F56A941EEC}">
      <dsp:nvSpPr>
        <dsp:cNvPr id="0" name=""/>
        <dsp:cNvSpPr/>
      </dsp:nvSpPr>
      <dsp:spPr>
        <a:xfrm>
          <a:off x="0" y="2277"/>
          <a:ext cx="6240668" cy="11540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D0B21-933E-4117-8028-9863C5545D93}">
      <dsp:nvSpPr>
        <dsp:cNvPr id="0" name=""/>
        <dsp:cNvSpPr/>
      </dsp:nvSpPr>
      <dsp:spPr>
        <a:xfrm>
          <a:off x="349107" y="261943"/>
          <a:ext cx="634740" cy="634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AC46A-FEE8-4852-8E0C-F0C3C7E053B0}">
      <dsp:nvSpPr>
        <dsp:cNvPr id="0" name=""/>
        <dsp:cNvSpPr/>
      </dsp:nvSpPr>
      <dsp:spPr>
        <a:xfrm>
          <a:off x="1332954" y="2277"/>
          <a:ext cx="4907714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Time</a:t>
          </a:r>
        </a:p>
      </dsp:txBody>
      <dsp:txXfrm>
        <a:off x="1332954" y="2277"/>
        <a:ext cx="4907714" cy="1154072"/>
      </dsp:txXfrm>
    </dsp:sp>
    <dsp:sp modelId="{1D188DB3-8C07-4B22-9E09-1FFB32C389E2}">
      <dsp:nvSpPr>
        <dsp:cNvPr id="0" name=""/>
        <dsp:cNvSpPr/>
      </dsp:nvSpPr>
      <dsp:spPr>
        <a:xfrm>
          <a:off x="0" y="1444868"/>
          <a:ext cx="6240668" cy="11540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825D-7CF1-47B4-8414-FD1097F09979}">
      <dsp:nvSpPr>
        <dsp:cNvPr id="0" name=""/>
        <dsp:cNvSpPr/>
      </dsp:nvSpPr>
      <dsp:spPr>
        <a:xfrm>
          <a:off x="349107" y="1704534"/>
          <a:ext cx="634740" cy="634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36FD0-0CE3-47E1-97C8-0F45B9028B5B}">
      <dsp:nvSpPr>
        <dsp:cNvPr id="0" name=""/>
        <dsp:cNvSpPr/>
      </dsp:nvSpPr>
      <dsp:spPr>
        <a:xfrm>
          <a:off x="1332954" y="1444868"/>
          <a:ext cx="4907714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Expertise</a:t>
          </a:r>
        </a:p>
      </dsp:txBody>
      <dsp:txXfrm>
        <a:off x="1332954" y="1444868"/>
        <a:ext cx="4907714" cy="1154072"/>
      </dsp:txXfrm>
    </dsp:sp>
    <dsp:sp modelId="{86549043-22B3-4738-A874-318D9EF6F628}">
      <dsp:nvSpPr>
        <dsp:cNvPr id="0" name=""/>
        <dsp:cNvSpPr/>
      </dsp:nvSpPr>
      <dsp:spPr>
        <a:xfrm>
          <a:off x="0" y="2887459"/>
          <a:ext cx="6240668" cy="11540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A57EA-62FD-4757-A192-538BB90A31A8}">
      <dsp:nvSpPr>
        <dsp:cNvPr id="0" name=""/>
        <dsp:cNvSpPr/>
      </dsp:nvSpPr>
      <dsp:spPr>
        <a:xfrm>
          <a:off x="349107" y="3147125"/>
          <a:ext cx="634740" cy="634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41B70-013E-4AA5-A441-2C5FB3D791AD}">
      <dsp:nvSpPr>
        <dsp:cNvPr id="0" name=""/>
        <dsp:cNvSpPr/>
      </dsp:nvSpPr>
      <dsp:spPr>
        <a:xfrm>
          <a:off x="1332954" y="2887459"/>
          <a:ext cx="4907714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Cost</a:t>
          </a:r>
        </a:p>
      </dsp:txBody>
      <dsp:txXfrm>
        <a:off x="1332954" y="2887459"/>
        <a:ext cx="4907714" cy="1154072"/>
      </dsp:txXfrm>
    </dsp:sp>
    <dsp:sp modelId="{574E8440-3F40-4591-B55C-B967889A6B90}">
      <dsp:nvSpPr>
        <dsp:cNvPr id="0" name=""/>
        <dsp:cNvSpPr/>
      </dsp:nvSpPr>
      <dsp:spPr>
        <a:xfrm>
          <a:off x="0" y="4330050"/>
          <a:ext cx="6240668" cy="11540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BA9D4-ED0F-444D-91F7-7EE9917F18AE}">
      <dsp:nvSpPr>
        <dsp:cNvPr id="0" name=""/>
        <dsp:cNvSpPr/>
      </dsp:nvSpPr>
      <dsp:spPr>
        <a:xfrm>
          <a:off x="349107" y="4589716"/>
          <a:ext cx="634740" cy="6347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B5CF5-A05D-4FFB-9952-7A0AF704D908}">
      <dsp:nvSpPr>
        <dsp:cNvPr id="0" name=""/>
        <dsp:cNvSpPr/>
      </dsp:nvSpPr>
      <dsp:spPr>
        <a:xfrm>
          <a:off x="1332954" y="4330050"/>
          <a:ext cx="4907714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Privacy</a:t>
          </a:r>
        </a:p>
      </dsp:txBody>
      <dsp:txXfrm>
        <a:off x="1332954" y="4330050"/>
        <a:ext cx="4907714" cy="1154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6365-1609-417A-84A2-BB75EF3B5CB6}">
      <dsp:nvSpPr>
        <dsp:cNvPr id="0" name=""/>
        <dsp:cNvSpPr/>
      </dsp:nvSpPr>
      <dsp:spPr>
        <a:xfrm>
          <a:off x="679050" y="581261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C6244-BCEB-434C-9273-077B4839F3F0}">
      <dsp:nvSpPr>
        <dsp:cNvPr id="0" name=""/>
        <dsp:cNvSpPr/>
      </dsp:nvSpPr>
      <dsp:spPr>
        <a:xfrm>
          <a:off x="1081237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83F66-6E44-4D00-8D27-37E4EC32AE2D}">
      <dsp:nvSpPr>
        <dsp:cNvPr id="0" name=""/>
        <dsp:cNvSpPr/>
      </dsp:nvSpPr>
      <dsp:spPr>
        <a:xfrm>
          <a:off x="75768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We can teach models to iteratively generate high-quality labeling rules</a:t>
          </a:r>
        </a:p>
      </dsp:txBody>
      <dsp:txXfrm>
        <a:off x="75768" y="3056262"/>
        <a:ext cx="3093750" cy="720000"/>
      </dsp:txXfrm>
    </dsp:sp>
    <dsp:sp modelId="{659B71BC-2032-4183-A9BD-686176CF6CF5}">
      <dsp:nvSpPr>
        <dsp:cNvPr id="0" name=""/>
        <dsp:cNvSpPr/>
      </dsp:nvSpPr>
      <dsp:spPr>
        <a:xfrm>
          <a:off x="4314206" y="581261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15E8C-F74E-4289-A0A6-643AD996AB51}">
      <dsp:nvSpPr>
        <dsp:cNvPr id="0" name=""/>
        <dsp:cNvSpPr/>
      </dsp:nvSpPr>
      <dsp:spPr>
        <a:xfrm>
          <a:off x="4716393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4F34D-D82F-4368-A1ED-0631563D8FCF}">
      <dsp:nvSpPr>
        <dsp:cNvPr id="0" name=""/>
        <dsp:cNvSpPr/>
      </dsp:nvSpPr>
      <dsp:spPr>
        <a:xfrm>
          <a:off x="3710925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This could quickly improve coverage/performance on poor-performing data slices</a:t>
          </a:r>
        </a:p>
      </dsp:txBody>
      <dsp:txXfrm>
        <a:off x="3710925" y="3056262"/>
        <a:ext cx="3093750" cy="720000"/>
      </dsp:txXfrm>
    </dsp:sp>
    <dsp:sp modelId="{CE56C4E0-F215-44BC-B8E7-E0AF21F03BBE}">
      <dsp:nvSpPr>
        <dsp:cNvPr id="0" name=""/>
        <dsp:cNvSpPr/>
      </dsp:nvSpPr>
      <dsp:spPr>
        <a:xfrm>
          <a:off x="7949362" y="581261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0BEA4-F3E2-4E9D-B00A-AD8BEFCF9068}">
      <dsp:nvSpPr>
        <dsp:cNvPr id="0" name=""/>
        <dsp:cNvSpPr/>
      </dsp:nvSpPr>
      <dsp:spPr>
        <a:xfrm>
          <a:off x="8351550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94BF8-908B-40D5-B8A0-1CB5EA04D05A}">
      <dsp:nvSpPr>
        <dsp:cNvPr id="0" name=""/>
        <dsp:cNvSpPr/>
      </dsp:nvSpPr>
      <dsp:spPr>
        <a:xfrm>
          <a:off x="7346081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Generate labels on potentially thousands of instances with each expert solicitation</a:t>
          </a:r>
        </a:p>
      </dsp:txBody>
      <dsp:txXfrm>
        <a:off x="7346081" y="3056262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897AD-B7AB-4471-86A7-8FB94D036A32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9D804-90EE-45C0-A0A9-91A7FE97BF9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ABEF7-8172-4425-8B40-DB7D48A3317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Generate higher-complexity rules</a:t>
          </a:r>
        </a:p>
      </dsp:txBody>
      <dsp:txXfrm>
        <a:off x="1941716" y="718"/>
        <a:ext cx="4571887" cy="1681139"/>
      </dsp:txXfrm>
    </dsp:sp>
    <dsp:sp modelId="{D0400F4C-36C1-4DFC-AEE9-9821F46BEF2B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96858-293E-4573-B023-55A258BC67B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76251-6034-4CD3-89A0-F8819B63542E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Focus model on low-performing data slices</a:t>
          </a:r>
        </a:p>
      </dsp:txBody>
      <dsp:txXfrm>
        <a:off x="1941716" y="2102143"/>
        <a:ext cx="4571887" cy="1681139"/>
      </dsp:txXfrm>
    </dsp:sp>
    <dsp:sp modelId="{DC2CC59F-BE6C-45DA-BA21-A2EF10572E5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8BAF-A58C-42C2-845E-70E02BC06FF2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F6743-858D-4BC5-922E-AA5264437ED0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Human experiments and design optimization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Wednesday, November 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7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B87E-4591-47A1-9046-CF63F17215EF}" type="datetime2">
              <a:rPr lang="en-US" smtClean="0"/>
              <a:t>Wednesday, November 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E70B-B772-416E-A790-995760B1742E}" type="datetime2">
              <a:rPr lang="en-US" smtClean="0"/>
              <a:t>Wednesday, November 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6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21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3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9161-23B8-4738-9069-73EBE8884FDD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9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7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2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162C-A7C1-4263-9453-1BAFF8C39559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3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Wednesday, November 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38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6793-3458-4587-8168-65F0C37A92D2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1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6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2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Wednesday, November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1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November 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8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November 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3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wn.cs.stanford.edu/2017/07/16/weak-supervis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wn.cs.stanford.edu/2017/07/16/weak-supervis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us.exaude.com/2015/01/12/benefits-of-having-a-primary-care-physician/" TargetMode="Externa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i.stanford.edu/blog/weak-supervisio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.exaude.com/2015/01/12/benefits-of-having-a-primary-care-physician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wn.cs.stanford.edu/2017/07/16/weak-supervis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wn.cs.stanford.edu/2017/07/16/weak-supervis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F7784-F84B-0947-88C3-8E6BF71F2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 err="1"/>
              <a:t>ReGAL</a:t>
            </a:r>
            <a:r>
              <a:rPr lang="en-US" sz="4800" dirty="0"/>
              <a:t>: Rule-guided Active Learning for Deep Text 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934AD-C3B5-8940-B1A9-310EB7AC7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David Kartchner, Wendi Ren, </a:t>
            </a:r>
            <a:r>
              <a:rPr lang="en-US" sz="2200" dirty="0" err="1"/>
              <a:t>Davi</a:t>
            </a:r>
            <a:r>
              <a:rPr lang="en-US" sz="2200" dirty="0"/>
              <a:t> Nakajima An, Chao Zhang, Cassie Mitchell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F3026-3512-4BD1-8602-1E7BC44A4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60" r="8840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B89D7B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B89D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B89D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83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82E6EF-D35C-4446-A6B9-607A5C3B8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117600"/>
            <a:ext cx="9486900" cy="4597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F451B-C1D9-0A43-AF29-52524399920E}"/>
              </a:ext>
            </a:extLst>
          </p:cNvPr>
          <p:cNvSpPr txBox="1"/>
          <p:nvPr/>
        </p:nvSpPr>
        <p:spPr>
          <a:xfrm>
            <a:off x="1233487" y="5944021"/>
            <a:ext cx="9486900" cy="2705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Image source: </a:t>
            </a:r>
            <a:r>
              <a:rPr lang="en-US" sz="13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https://dawn.cs.stanford.edu/2017/07/16/weak-supervision/</a:t>
            </a:r>
            <a:r>
              <a:rPr lang="en-US" sz="13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FC24F9-BC64-734E-A7C5-63E65C1EA810}"/>
              </a:ext>
            </a:extLst>
          </p:cNvPr>
          <p:cNvSpPr/>
          <p:nvPr/>
        </p:nvSpPr>
        <p:spPr>
          <a:xfrm>
            <a:off x="1743075" y="3643313"/>
            <a:ext cx="2276475" cy="13001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BF5B1-8676-DF4F-A0C9-6C5C76FE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Active Learning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ilter">
            <a:extLst>
              <a:ext uri="{FF2B5EF4-FFF2-40B4-BE49-F238E27FC236}">
                <a16:creationId xmlns:a16="http://schemas.microsoft.com/office/drawing/2014/main" id="{C7A10218-0F78-4779-B5C6-5DFAE1970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06981-D2D3-AC40-BA5B-881A597B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909011"/>
            <a:ext cx="4977578" cy="4948989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Create a maximally informative subset of high-quality examples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Greedily pick example that will offer most feedback to model</a:t>
            </a:r>
          </a:p>
          <a:p>
            <a:r>
              <a:rPr lang="en-US" sz="2000" dirty="0">
                <a:solidFill>
                  <a:srgbClr val="000000"/>
                </a:solidFill>
              </a:rPr>
              <a:t>Query strategies: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Model uncertainty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Representativeness (e.g. of data clusters)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Expected parameter change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Diversity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Use cases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NLP for low-resource domains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Quick data annotation (Prodigy, </a:t>
            </a:r>
            <a:r>
              <a:rPr lang="en-US" sz="1600" dirty="0" err="1">
                <a:solidFill>
                  <a:srgbClr val="000000"/>
                </a:solidFill>
              </a:rPr>
              <a:t>Tagtog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Labelbox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Weaknesses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Small data size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High setup cost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2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82E6EF-D35C-4446-A6B9-607A5C3B8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117600"/>
            <a:ext cx="9486900" cy="4597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F451B-C1D9-0A43-AF29-52524399920E}"/>
              </a:ext>
            </a:extLst>
          </p:cNvPr>
          <p:cNvSpPr txBox="1"/>
          <p:nvPr/>
        </p:nvSpPr>
        <p:spPr>
          <a:xfrm>
            <a:off x="1233487" y="5944021"/>
            <a:ext cx="9486900" cy="2705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Image source: </a:t>
            </a:r>
            <a:r>
              <a:rPr lang="en-US" sz="13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https://dawn.cs.stanford.edu/2017/07/16/weak-supervision/</a:t>
            </a:r>
            <a:r>
              <a:rPr lang="en-US" sz="13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FC24F9-BC64-734E-A7C5-63E65C1EA810}"/>
              </a:ext>
            </a:extLst>
          </p:cNvPr>
          <p:cNvSpPr/>
          <p:nvPr/>
        </p:nvSpPr>
        <p:spPr>
          <a:xfrm>
            <a:off x="6200775" y="1993581"/>
            <a:ext cx="2276475" cy="13001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2B4CD-20A3-3F4B-B5D7-6D487953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Weak Supervision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abel">
            <a:extLst>
              <a:ext uri="{FF2B5EF4-FFF2-40B4-BE49-F238E27FC236}">
                <a16:creationId xmlns:a16="http://schemas.microsoft.com/office/drawing/2014/main" id="{AACA2A65-F178-4CF3-9F0B-F04347E88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407E3-0906-F449-AED0-43C86A42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860884"/>
            <a:ext cx="4977578" cy="4459705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Create noisy labels with labeling rules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Databases/distant supervision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Keywords/patterns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Heuristics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Let a model sift signal from the noise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Weaknesses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Label noise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Label imbalance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Label Incompleteness in tail</a:t>
            </a:r>
          </a:p>
          <a:p>
            <a:pPr lvl="1"/>
            <a:r>
              <a:rPr lang="en-US" sz="2000" dirty="0"/>
              <a:t>Writing good labeling functions is hard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1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FAE0-4C6E-6C42-AAEF-495CC12D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So… Where do labeling functions come from?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A2EEFA-5693-8C42-978E-1FFF9871D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582653"/>
            <a:ext cx="5181600" cy="5943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Databases</a:t>
            </a:r>
          </a:p>
        </p:txBody>
      </p:sp>
      <p:pic>
        <p:nvPicPr>
          <p:cNvPr id="14" name="Graphic 13" descr="Database">
            <a:extLst>
              <a:ext uri="{FF2B5EF4-FFF2-40B4-BE49-F238E27FC236}">
                <a16:creationId xmlns:a16="http://schemas.microsoft.com/office/drawing/2014/main" id="{87B9CD59-174A-C948-9D52-800370BD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989" y="2006748"/>
            <a:ext cx="3620021" cy="3620021"/>
          </a:xfrm>
          <a:prstGeom prst="rect">
            <a:avLst/>
          </a:prstGeom>
        </p:spPr>
      </p:pic>
      <p:pic>
        <p:nvPicPr>
          <p:cNvPr id="16" name="Picture 1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CDE3709-38A9-7F4F-BE35-BCC978AB5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18990" y="2668961"/>
            <a:ext cx="3817937" cy="2540713"/>
          </a:xfrm>
          <a:prstGeom prst="rect">
            <a:avLst/>
          </a:prstGeom>
        </p:spPr>
      </p:pic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888A7C92-15E5-B74D-A605-606A2D0FA203}"/>
              </a:ext>
            </a:extLst>
          </p:cNvPr>
          <p:cNvSpPr txBox="1">
            <a:spLocks/>
          </p:cNvSpPr>
          <p:nvPr/>
        </p:nvSpPr>
        <p:spPr>
          <a:xfrm>
            <a:off x="914400" y="5582653"/>
            <a:ext cx="5181600" cy="594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Experts</a:t>
            </a:r>
          </a:p>
        </p:txBody>
      </p:sp>
    </p:spTree>
    <p:extLst>
      <p:ext uri="{BB962C8B-B14F-4D97-AF65-F5344CB8AC3E}">
        <p14:creationId xmlns:p14="http://schemas.microsoft.com/office/powerpoint/2010/main" val="147744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ADA70C-4B21-E44B-BAF9-537176778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supervision examples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8C5BBB-97CC-0F4D-BCC5-25D317252B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7986"/>
            <a:ext cx="10515600" cy="34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2CF906-1674-014C-ADE6-B96D54906052}"/>
              </a:ext>
            </a:extLst>
          </p:cNvPr>
          <p:cNvSpPr txBox="1"/>
          <p:nvPr/>
        </p:nvSpPr>
        <p:spPr>
          <a:xfrm>
            <a:off x="4532731" y="5704602"/>
            <a:ext cx="353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source: </a:t>
            </a:r>
            <a:r>
              <a:rPr lang="en-US" sz="900" dirty="0">
                <a:hlinkClick r:id="rId3"/>
              </a:rPr>
              <a:t>http://ai.stanford.edu/blog/weak-supervision/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9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6123-8523-584C-B189-43E506AB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Covering all cases can be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AC79B-052D-D347-9C6D-B8792DDD0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70684" cy="4351338"/>
          </a:xfrm>
        </p:spPr>
        <p:txBody>
          <a:bodyPr/>
          <a:lstStyle/>
          <a:p>
            <a:r>
              <a:rPr lang="en-US" dirty="0"/>
              <a:t>Long tail of examples</a:t>
            </a:r>
          </a:p>
          <a:p>
            <a:r>
              <a:rPr lang="en-US" dirty="0"/>
              <a:t>“As candidate rules, we manually review the set of </a:t>
            </a:r>
            <a:r>
              <a:rPr lang="en-US" b="1" i="1" dirty="0"/>
              <a:t>all phrases</a:t>
            </a:r>
            <a:r>
              <a:rPr lang="en-US" i="1" dirty="0"/>
              <a:t> </a:t>
            </a:r>
            <a:r>
              <a:rPr lang="en-US" dirty="0"/>
              <a:t>occurring between two entities in our corpus that occur more than k times…”</a:t>
            </a:r>
          </a:p>
          <a:p>
            <a:r>
              <a:rPr lang="en-US" dirty="0"/>
              <a:t>Excessive effort writing rules misses the point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7D8605E-B83D-E24A-BFFB-BED28B4D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55" y="2026444"/>
            <a:ext cx="6794500" cy="3949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5AE4C4-5100-564A-B10B-DBBAD1948ACF}"/>
              </a:ext>
            </a:extLst>
          </p:cNvPr>
          <p:cNvSpPr/>
          <p:nvPr/>
        </p:nvSpPr>
        <p:spPr>
          <a:xfrm>
            <a:off x="5600557" y="6008450"/>
            <a:ext cx="61286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Image source: Ren et al., 2020. “Denoising Multi-Source Weak Supervision for Neural Text Classification” </a:t>
            </a:r>
          </a:p>
        </p:txBody>
      </p:sp>
    </p:spTree>
    <p:extLst>
      <p:ext uri="{BB962C8B-B14F-4D97-AF65-F5344CB8AC3E}">
        <p14:creationId xmlns:p14="http://schemas.microsoft.com/office/powerpoint/2010/main" val="338367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7E3EB-5498-AE41-8D4D-C728ECA7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Solution: Active learning on labeling functions (LFs) to learn optimal weak supervision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37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E5BF-6002-5D47-868B-28D6510D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4028783" cy="2135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ReGAL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8906-0057-2A4A-9795-F950D89DA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0" y="2880452"/>
            <a:ext cx="4028783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Framework to perform active learning on rules rather than instances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/>
              <a:t>Model learns to create labeling functions, which are then accepted/rejected by a user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0ABD120-502A-0343-8B35-7EE9CB66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90" y="1242154"/>
            <a:ext cx="7349424" cy="41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7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8AE8-4BA1-D44A-9B11-CE444EF9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Architecture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DF2ECF2-F39E-3B4E-AA2D-BDE8AA66F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514" y="1825625"/>
            <a:ext cx="5416971" cy="4351338"/>
          </a:xfrm>
        </p:spPr>
      </p:pic>
    </p:spTree>
    <p:extLst>
      <p:ext uri="{BB962C8B-B14F-4D97-AF65-F5344CB8AC3E}">
        <p14:creationId xmlns:p14="http://schemas.microsoft.com/office/powerpoint/2010/main" val="415760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B60C-31E8-DD44-BD2C-4ED99505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7"/>
            <a:ext cx="5828376" cy="2135867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About 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D20994-F46B-4F5B-9F05-2A815617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3</a:t>
            </a:r>
            <a:r>
              <a:rPr lang="en-US" sz="1800" baseline="30000" dirty="0">
                <a:solidFill>
                  <a:schemeClr val="tx1"/>
                </a:solidFill>
              </a:rPr>
              <a:t>rd</a:t>
            </a:r>
            <a:r>
              <a:rPr lang="en-US" sz="1800" dirty="0">
                <a:solidFill>
                  <a:schemeClr val="tx1"/>
                </a:solidFill>
              </a:rPr>
              <a:t>-year PhD student working with Cassie Mitchell in BME</a:t>
            </a:r>
          </a:p>
          <a:p>
            <a:r>
              <a:rPr lang="en-US" sz="1800" dirty="0">
                <a:solidFill>
                  <a:schemeClr val="tx1"/>
                </a:solidFill>
              </a:rPr>
              <a:t>I research NLP for biomedical applications, including drug discovery, disease etiology, and scientific information extraction.</a:t>
            </a:r>
          </a:p>
          <a:p>
            <a:r>
              <a:rPr lang="en-US" sz="1800" dirty="0">
                <a:solidFill>
                  <a:schemeClr val="tx1"/>
                </a:solidFill>
              </a:rPr>
              <a:t>I have worked as an AI/ML engineer for Intermountain Healthcare, GSK, and Recursion Pharmaceuticals.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I enjoy reading, running, frisbee, and spending time with my wife and toddler.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FB62294B-D12B-2C4C-8C3C-A887A8F88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7" r="18436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1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F72D-5636-C44B-8823-6E7E0FF9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ReGAL</a:t>
            </a:r>
            <a:r>
              <a:rPr lang="en-US" dirty="0"/>
              <a:t> works by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7E19D-45BC-2343-9C53-4DE644C5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Sentence: </a:t>
            </a:r>
            <a:r>
              <a:rPr lang="en-US" dirty="0"/>
              <a:t>”The food was good, but the service was rude and slow.”</a:t>
            </a:r>
          </a:p>
          <a:p>
            <a:pPr marL="0" indent="0">
              <a:buNone/>
            </a:pPr>
            <a:r>
              <a:rPr lang="en-US" b="1" dirty="0"/>
              <a:t>Label: </a:t>
            </a:r>
            <a:r>
              <a:rPr lang="en-US" dirty="0"/>
              <a:t>Negative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Rules:</a:t>
            </a:r>
          </a:p>
          <a:p>
            <a:r>
              <a:rPr lang="en-US" dirty="0"/>
              <a:t>HAS(“good”) -&gt; Positive</a:t>
            </a:r>
          </a:p>
          <a:p>
            <a:r>
              <a:rPr lang="en-US" dirty="0"/>
              <a:t>HAS(”tasty”) -&gt; Positive</a:t>
            </a:r>
          </a:p>
          <a:p>
            <a:r>
              <a:rPr lang="en-US" dirty="0"/>
              <a:t>HAS(“slow”) -&gt; Negative</a:t>
            </a:r>
          </a:p>
          <a:p>
            <a:r>
              <a:rPr lang="en-US" dirty="0"/>
              <a:t>HAS(“dirty”) -&gt; Negative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28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1898-CB68-1A49-BFF6-56AAD50B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Encoding Input</a:t>
            </a:r>
          </a:p>
        </p:txBody>
      </p:sp>
      <p:pic>
        <p:nvPicPr>
          <p:cNvPr id="10" name="Content Placeholder 9" descr="Timeline&#10;&#10;Description automatically generated">
            <a:extLst>
              <a:ext uri="{FF2B5EF4-FFF2-40B4-BE49-F238E27FC236}">
                <a16:creationId xmlns:a16="http://schemas.microsoft.com/office/drawing/2014/main" id="{6F70B705-57B5-9149-B8B1-E080A1ED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989" y="1471612"/>
            <a:ext cx="10642811" cy="499960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631CF0-F22F-E441-BB8C-B7DB83ADE747}"/>
              </a:ext>
            </a:extLst>
          </p:cNvPr>
          <p:cNvSpPr/>
          <p:nvPr/>
        </p:nvSpPr>
        <p:spPr>
          <a:xfrm>
            <a:off x="303106" y="1429080"/>
            <a:ext cx="11458575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50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1898-CB68-1A49-BFF6-56AAD50B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Encoding Input</a:t>
            </a:r>
          </a:p>
        </p:txBody>
      </p:sp>
      <p:pic>
        <p:nvPicPr>
          <p:cNvPr id="10" name="Content Placeholder 9" descr="Timeline&#10;&#10;Description automatically generated">
            <a:extLst>
              <a:ext uri="{FF2B5EF4-FFF2-40B4-BE49-F238E27FC236}">
                <a16:creationId xmlns:a16="http://schemas.microsoft.com/office/drawing/2014/main" id="{6F70B705-57B5-9149-B8B1-E080A1ED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989" y="1471612"/>
            <a:ext cx="10642811" cy="499960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631CF0-F22F-E441-BB8C-B7DB83ADE747}"/>
              </a:ext>
            </a:extLst>
          </p:cNvPr>
          <p:cNvSpPr/>
          <p:nvPr/>
        </p:nvSpPr>
        <p:spPr>
          <a:xfrm>
            <a:off x="303106" y="1397181"/>
            <a:ext cx="11458575" cy="4131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60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1898-CB68-1A49-BFF6-56AAD50B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Encoding Input</a:t>
            </a:r>
          </a:p>
        </p:txBody>
      </p:sp>
      <p:pic>
        <p:nvPicPr>
          <p:cNvPr id="10" name="Content Placeholder 9" descr="Timeline&#10;&#10;Description automatically generated">
            <a:extLst>
              <a:ext uri="{FF2B5EF4-FFF2-40B4-BE49-F238E27FC236}">
                <a16:creationId xmlns:a16="http://schemas.microsoft.com/office/drawing/2014/main" id="{6F70B705-57B5-9149-B8B1-E080A1ED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989" y="1471612"/>
            <a:ext cx="10642811" cy="499960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631CF0-F22F-E441-BB8C-B7DB83ADE747}"/>
              </a:ext>
            </a:extLst>
          </p:cNvPr>
          <p:cNvSpPr/>
          <p:nvPr/>
        </p:nvSpPr>
        <p:spPr>
          <a:xfrm>
            <a:off x="303106" y="1386548"/>
            <a:ext cx="11458575" cy="367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9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1898-CB68-1A49-BFF6-56AAD50B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Encoding Input</a:t>
            </a:r>
          </a:p>
        </p:txBody>
      </p:sp>
      <p:pic>
        <p:nvPicPr>
          <p:cNvPr id="10" name="Content Placeholder 9" descr="Timeline&#10;&#10;Description automatically generated">
            <a:extLst>
              <a:ext uri="{FF2B5EF4-FFF2-40B4-BE49-F238E27FC236}">
                <a16:creationId xmlns:a16="http://schemas.microsoft.com/office/drawing/2014/main" id="{6F70B705-57B5-9149-B8B1-E080A1ED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989" y="1471612"/>
            <a:ext cx="10642811" cy="499960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631CF0-F22F-E441-BB8C-B7DB83ADE747}"/>
              </a:ext>
            </a:extLst>
          </p:cNvPr>
          <p:cNvSpPr/>
          <p:nvPr/>
        </p:nvSpPr>
        <p:spPr>
          <a:xfrm>
            <a:off x="303106" y="1386548"/>
            <a:ext cx="11458575" cy="194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A6EDA-0274-5E41-BFA1-E9F951E9AD97}"/>
              </a:ext>
            </a:extLst>
          </p:cNvPr>
          <p:cNvSpPr/>
          <p:nvPr/>
        </p:nvSpPr>
        <p:spPr>
          <a:xfrm>
            <a:off x="9696892" y="1538948"/>
            <a:ext cx="2206555" cy="367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02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1898-CB68-1A49-BFF6-56AAD50B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Encoding Input</a:t>
            </a:r>
          </a:p>
        </p:txBody>
      </p:sp>
      <p:pic>
        <p:nvPicPr>
          <p:cNvPr id="10" name="Content Placeholder 9" descr="Timeline&#10;&#10;Description automatically generated">
            <a:extLst>
              <a:ext uri="{FF2B5EF4-FFF2-40B4-BE49-F238E27FC236}">
                <a16:creationId xmlns:a16="http://schemas.microsoft.com/office/drawing/2014/main" id="{6F70B705-57B5-9149-B8B1-E080A1ED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989" y="1471612"/>
            <a:ext cx="10642811" cy="499960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631CF0-F22F-E441-BB8C-B7DB83ADE747}"/>
              </a:ext>
            </a:extLst>
          </p:cNvPr>
          <p:cNvSpPr/>
          <p:nvPr/>
        </p:nvSpPr>
        <p:spPr>
          <a:xfrm>
            <a:off x="303106" y="1386549"/>
            <a:ext cx="11458575" cy="371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A6EDA-0274-5E41-BFA1-E9F951E9AD97}"/>
              </a:ext>
            </a:extLst>
          </p:cNvPr>
          <p:cNvSpPr/>
          <p:nvPr/>
        </p:nvSpPr>
        <p:spPr>
          <a:xfrm>
            <a:off x="9696892" y="1538948"/>
            <a:ext cx="2206555" cy="367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4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1898-CB68-1A49-BFF6-56AAD50B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Encoding Input</a:t>
            </a:r>
          </a:p>
        </p:txBody>
      </p:sp>
      <p:pic>
        <p:nvPicPr>
          <p:cNvPr id="10" name="Content Placeholder 9" descr="Timeline&#10;&#10;Description automatically generated">
            <a:extLst>
              <a:ext uri="{FF2B5EF4-FFF2-40B4-BE49-F238E27FC236}">
                <a16:creationId xmlns:a16="http://schemas.microsoft.com/office/drawing/2014/main" id="{6F70B705-57B5-9149-B8B1-E080A1ED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989" y="1471612"/>
            <a:ext cx="10642811" cy="4999603"/>
          </a:xfrm>
        </p:spPr>
      </p:pic>
    </p:spTree>
    <p:extLst>
      <p:ext uri="{BB962C8B-B14F-4D97-AF65-F5344CB8AC3E}">
        <p14:creationId xmlns:p14="http://schemas.microsoft.com/office/powerpoint/2010/main" val="1454204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8466-C2F2-2246-A5EF-D23AC76D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Denoising Rules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05C2DE8B-DD16-DA45-B62A-09E258FBF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817" y="1825625"/>
            <a:ext cx="6644366" cy="43513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0AFEA3-5CB9-F344-889D-5E1938304D5D}"/>
              </a:ext>
            </a:extLst>
          </p:cNvPr>
          <p:cNvSpPr/>
          <p:nvPr/>
        </p:nvSpPr>
        <p:spPr>
          <a:xfrm>
            <a:off x="303106" y="1343684"/>
            <a:ext cx="11458575" cy="335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75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8466-C2F2-2246-A5EF-D23AC76D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Denoising Rules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05C2DE8B-DD16-DA45-B62A-09E258FBF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817" y="1825625"/>
            <a:ext cx="6644366" cy="43513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0AFEA3-5CB9-F344-889D-5E1938304D5D}"/>
              </a:ext>
            </a:extLst>
          </p:cNvPr>
          <p:cNvSpPr/>
          <p:nvPr/>
        </p:nvSpPr>
        <p:spPr>
          <a:xfrm>
            <a:off x="303106" y="1343684"/>
            <a:ext cx="11458575" cy="1099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0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8466-C2F2-2246-A5EF-D23AC76D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Denoising Rules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05C2DE8B-DD16-DA45-B62A-09E258FBF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817" y="1825625"/>
            <a:ext cx="6644366" cy="4351338"/>
          </a:xfrm>
        </p:spPr>
      </p:pic>
    </p:spTree>
    <p:extLst>
      <p:ext uri="{BB962C8B-B14F-4D97-AF65-F5344CB8AC3E}">
        <p14:creationId xmlns:p14="http://schemas.microsoft.com/office/powerpoint/2010/main" val="252304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AE2BE-3BD7-A54B-B7FF-7AFABE09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F3116-24C0-9649-866B-FED65EF1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0" y="1088137"/>
            <a:ext cx="6180082" cy="380106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Problem and motivation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Introduction to weakly supervised learning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ReGAL</a:t>
            </a:r>
            <a:r>
              <a:rPr lang="en-US" sz="2000" dirty="0">
                <a:solidFill>
                  <a:schemeClr val="bg1"/>
                </a:solidFill>
              </a:rPr>
              <a:t>: Rule-guided Active Learning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55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9D4B-4A96-C046-9B23-CD4F2C01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Proposing Rules</a:t>
            </a:r>
          </a:p>
        </p:txBody>
      </p:sp>
      <p:pic>
        <p:nvPicPr>
          <p:cNvPr id="5" name="Content Placeholder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6B4058DF-BA68-774F-B574-753CD4D3F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4665"/>
            <a:ext cx="10515600" cy="3793257"/>
          </a:xfrm>
        </p:spPr>
      </p:pic>
    </p:spTree>
    <p:extLst>
      <p:ext uri="{BB962C8B-B14F-4D97-AF65-F5344CB8AC3E}">
        <p14:creationId xmlns:p14="http://schemas.microsoft.com/office/powerpoint/2010/main" val="1393186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9D4B-4A96-C046-9B23-CD4F2C01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Proposing Rules</a:t>
            </a:r>
          </a:p>
        </p:txBody>
      </p:sp>
      <p:pic>
        <p:nvPicPr>
          <p:cNvPr id="5" name="Content Placeholder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6B4058DF-BA68-774F-B574-753CD4D3F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4665"/>
            <a:ext cx="10515600" cy="379325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1D4E0D-C708-384E-BA82-95A9C513706B}"/>
                  </a:ext>
                </a:extLst>
              </p:cNvPr>
              <p:cNvSpPr txBox="1"/>
              <p:nvPr/>
            </p:nvSpPr>
            <p:spPr>
              <a:xfrm>
                <a:off x="499730" y="3774558"/>
                <a:ext cx="2158409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1D4E0D-C708-384E-BA82-95A9C513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0" y="3774558"/>
                <a:ext cx="2158409" cy="828560"/>
              </a:xfrm>
              <a:prstGeom prst="rect">
                <a:avLst/>
              </a:prstGeom>
              <a:blipFill>
                <a:blip r:embed="rId3"/>
                <a:stretch>
                  <a:fillRect l="-9357" t="-113636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229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9D4B-4A96-C046-9B23-CD4F2C01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– Proposing Rules</a:t>
            </a:r>
          </a:p>
        </p:txBody>
      </p:sp>
      <p:pic>
        <p:nvPicPr>
          <p:cNvPr id="5" name="Content Placeholder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6B4058DF-BA68-774F-B574-753CD4D3F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4665"/>
            <a:ext cx="10515600" cy="379325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1D4E0D-C708-384E-BA82-95A9C513706B}"/>
                  </a:ext>
                </a:extLst>
              </p:cNvPr>
              <p:cNvSpPr txBox="1"/>
              <p:nvPr/>
            </p:nvSpPr>
            <p:spPr>
              <a:xfrm>
                <a:off x="499730" y="3774558"/>
                <a:ext cx="2158409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1D4E0D-C708-384E-BA82-95A9C513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0" y="3774558"/>
                <a:ext cx="2158409" cy="828560"/>
              </a:xfrm>
              <a:prstGeom prst="rect">
                <a:avLst/>
              </a:prstGeom>
              <a:blipFill>
                <a:blip r:embed="rId3"/>
                <a:stretch>
                  <a:fillRect l="-9357" t="-113636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8B39A-9A7C-6049-8275-A12C4C41BFD4}"/>
                  </a:ext>
                </a:extLst>
              </p:cNvPr>
              <p:cNvSpPr txBox="1"/>
              <p:nvPr/>
            </p:nvSpPr>
            <p:spPr>
              <a:xfrm>
                <a:off x="499730" y="4604188"/>
                <a:ext cx="35193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 tunes the balance between accuracy and coverage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8B39A-9A7C-6049-8275-A12C4C41B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0" y="4604188"/>
                <a:ext cx="3519377" cy="584775"/>
              </a:xfrm>
              <a:prstGeom prst="rect">
                <a:avLst/>
              </a:prstGeom>
              <a:blipFill>
                <a:blip r:embed="rId4"/>
                <a:stretch>
                  <a:fillRect l="-1079" t="-425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177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D45CDF2-53A8-A045-BF2D-31287B23E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703" y="942975"/>
            <a:ext cx="10038785" cy="57105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321B1-2AC3-3247-A82D-3EA8A47C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5375" cy="1325563"/>
          </a:xfrm>
        </p:spPr>
        <p:txBody>
          <a:bodyPr/>
          <a:lstStyle/>
          <a:p>
            <a:r>
              <a:rPr lang="en-US" dirty="0" err="1"/>
              <a:t>ReGAL</a:t>
            </a:r>
            <a:r>
              <a:rPr lang="en-US" dirty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2203012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4597-ADE2-EF4F-B6B0-E81D0AC4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63745-8C6B-F840-880F-F5F33D62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examples of training instances matched by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81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BA8F-0B21-E14C-A07F-C4679878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8778-B62D-3043-859F-A227A8E63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Datasets: </a:t>
            </a:r>
          </a:p>
          <a:p>
            <a:pPr lvl="1"/>
            <a:r>
              <a:rPr lang="en-US" dirty="0"/>
              <a:t>Yelp</a:t>
            </a:r>
          </a:p>
          <a:p>
            <a:pPr lvl="1"/>
            <a:r>
              <a:rPr lang="en-US" dirty="0"/>
              <a:t>IMDB</a:t>
            </a:r>
          </a:p>
          <a:p>
            <a:pPr lvl="1"/>
            <a:endParaRPr lang="en-US" dirty="0"/>
          </a:p>
          <a:p>
            <a:r>
              <a:rPr lang="en-US" dirty="0"/>
              <a:t>Baselines</a:t>
            </a:r>
          </a:p>
          <a:p>
            <a:pPr lvl="1"/>
            <a:r>
              <a:rPr lang="en-US" dirty="0"/>
              <a:t>Majority vote of labeling functions</a:t>
            </a:r>
          </a:p>
          <a:p>
            <a:pPr lvl="1"/>
            <a:r>
              <a:rPr lang="en-US" dirty="0"/>
              <a:t>BERT (trained with majority class labels)</a:t>
            </a:r>
          </a:p>
          <a:p>
            <a:pPr lvl="1"/>
            <a:r>
              <a:rPr lang="en-US" dirty="0"/>
              <a:t>MSWS (Ren et al., 2020)</a:t>
            </a:r>
          </a:p>
        </p:txBody>
      </p:sp>
    </p:spTree>
    <p:extLst>
      <p:ext uri="{BB962C8B-B14F-4D97-AF65-F5344CB8AC3E}">
        <p14:creationId xmlns:p14="http://schemas.microsoft.com/office/powerpoint/2010/main" val="958151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626F-9208-C141-9546-CE137611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Rules</a:t>
            </a:r>
          </a:p>
        </p:txBody>
      </p:sp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id="{52A6B643-3B31-B445-8BB8-9D1AEF0FD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950" y="2801144"/>
            <a:ext cx="7150100" cy="2400300"/>
          </a:xfrm>
        </p:spPr>
      </p:pic>
    </p:spTree>
    <p:extLst>
      <p:ext uri="{BB962C8B-B14F-4D97-AF65-F5344CB8AC3E}">
        <p14:creationId xmlns:p14="http://schemas.microsoft.com/office/powerpoint/2010/main" val="3958685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E004-E520-D246-B259-944D631F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Generated Rules -- IMDB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166087F3-0D3F-7C40-BF37-FA2279024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550" y="2648744"/>
            <a:ext cx="7454900" cy="2705100"/>
          </a:xfrm>
        </p:spPr>
      </p:pic>
    </p:spTree>
    <p:extLst>
      <p:ext uri="{BB962C8B-B14F-4D97-AF65-F5344CB8AC3E}">
        <p14:creationId xmlns:p14="http://schemas.microsoft.com/office/powerpoint/2010/main" val="2332443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2ADE-E993-A747-9B89-A54D5D5A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Generated Rules -- Yelp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158286F3-EAAC-D647-B9B6-161ADC1BB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550" y="2629694"/>
            <a:ext cx="6946900" cy="2743200"/>
          </a:xfrm>
        </p:spPr>
      </p:pic>
    </p:spTree>
    <p:extLst>
      <p:ext uri="{BB962C8B-B14F-4D97-AF65-F5344CB8AC3E}">
        <p14:creationId xmlns:p14="http://schemas.microsoft.com/office/powerpoint/2010/main" val="268029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710D-7188-F643-979D-80D19314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Performance</a:t>
            </a:r>
          </a:p>
        </p:txBody>
      </p:sp>
      <p:pic>
        <p:nvPicPr>
          <p:cNvPr id="5" name="Content Placeholder 4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7F9B3628-5DDE-3945-A96F-46085DFF2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161060" y="2512357"/>
            <a:ext cx="5869879" cy="1833286"/>
          </a:xfrm>
        </p:spPr>
      </p:pic>
    </p:spTree>
    <p:extLst>
      <p:ext uri="{BB962C8B-B14F-4D97-AF65-F5344CB8AC3E}">
        <p14:creationId xmlns:p14="http://schemas.microsoft.com/office/powerpoint/2010/main" val="270032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BFAA-59DF-3A4F-81AB-027ED46D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940910"/>
            <a:ext cx="4471588" cy="4976179"/>
          </a:xfrm>
        </p:spPr>
        <p:txBody>
          <a:bodyPr>
            <a:normAutofit/>
          </a:bodyPr>
          <a:lstStyle/>
          <a:p>
            <a:r>
              <a:rPr lang="en-US" dirty="0"/>
              <a:t>Motivation: Getting labeled data is hard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370878-CBA8-4328-8ABE-28B64367E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546310"/>
              </p:ext>
            </p:extLst>
          </p:nvPr>
        </p:nvGraphicFramePr>
        <p:xfrm>
          <a:off x="5247020" y="699997"/>
          <a:ext cx="62406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540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8FD69-036E-C94C-B86B-C91B223F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Why do we care?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3239B9-43B0-4D85-A6C1-739C7AB17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1456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474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1467A-1644-D443-94CC-93A3C141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Future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41F37E-3016-48CB-8627-26E271691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87478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100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1572-1A7A-214E-A598-374561A8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2BA0-A9B7-A54A-AB8E-4DB2A503D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 et al. “Denoising Multi-Source Weak Supervision for Neural Text Classification.”  Findings of EMNLP (2020).</a:t>
            </a:r>
          </a:p>
          <a:p>
            <a:r>
              <a:rPr lang="en-US" dirty="0"/>
              <a:t>Awasthi et al. “Learning from rules generalizing labeled exemplars.” ICLR (2020).</a:t>
            </a:r>
          </a:p>
          <a:p>
            <a:r>
              <a:rPr lang="en-US" dirty="0"/>
              <a:t>Chen et al. “Train and You’ll Miss It:  Interactive Model Iteration with Weak Supervision and Pre-trained Embeddings.”  </a:t>
            </a:r>
            <a:r>
              <a:rPr lang="en-US" dirty="0" err="1"/>
              <a:t>Arxiv</a:t>
            </a:r>
            <a:r>
              <a:rPr lang="en-US" dirty="0"/>
              <a:t>, 2020.</a:t>
            </a:r>
          </a:p>
          <a:p>
            <a:r>
              <a:rPr lang="en-US" dirty="0"/>
              <a:t>Zhou at el.  “NERO: A Neural Rule Grounding Framework for Label Efficient Relation Extraction.”  WWW (2020).</a:t>
            </a:r>
          </a:p>
        </p:txBody>
      </p:sp>
    </p:spTree>
    <p:extLst>
      <p:ext uri="{BB962C8B-B14F-4D97-AF65-F5344CB8AC3E}">
        <p14:creationId xmlns:p14="http://schemas.microsoft.com/office/powerpoint/2010/main" val="4152312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6EA02-A8C0-4145-806D-9E1783DE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82E7B-CAA8-FF41-943E-B1F406E2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21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B00B-6C75-1B48-BAA4-D9790E4C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vs. BLUE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50B1081-FB60-C946-A647-6E5C1FE69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64420"/>
              </p:ext>
            </p:extLst>
          </p:nvPr>
        </p:nvGraphicFramePr>
        <p:xfrm>
          <a:off x="2032000" y="2430379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2828626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051284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74428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2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Biomedical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2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0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88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Mean train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105,704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16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64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FAF9-AADB-B04A-A2BA-1B1FB22C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2D93-A2C1-5A43-8707-6A8841D2B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use of expert time</a:t>
            </a:r>
          </a:p>
          <a:p>
            <a:r>
              <a:rPr lang="en-US" dirty="0"/>
              <a:t>Maximal number and informativeness of labels</a:t>
            </a:r>
          </a:p>
          <a:p>
            <a:r>
              <a:rPr lang="en-US" dirty="0"/>
              <a:t>Model transparency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18570-AC79-814E-AD76-15878215D74D}"/>
              </a:ext>
            </a:extLst>
          </p:cNvPr>
          <p:cNvSpPr txBox="1"/>
          <p:nvPr/>
        </p:nvSpPr>
        <p:spPr>
          <a:xfrm>
            <a:off x="13744575" y="-1285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991CE127-7C99-7F4E-BE66-B8740C99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0888" y="3237787"/>
            <a:ext cx="3817937" cy="2540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36A728-D822-EF4D-A4E3-56AF053EFD2C}"/>
              </a:ext>
            </a:extLst>
          </p:cNvPr>
          <p:cNvSpPr txBox="1"/>
          <p:nvPr/>
        </p:nvSpPr>
        <p:spPr>
          <a:xfrm>
            <a:off x="7388225" y="5778500"/>
            <a:ext cx="353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us.exaude.com/2015/01/12/benefits-of-having-a-primary-care-physicia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3349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82E6EF-D35C-4446-A6B9-607A5C3B8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117600"/>
            <a:ext cx="9486900" cy="4597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F451B-C1D9-0A43-AF29-52524399920E}"/>
              </a:ext>
            </a:extLst>
          </p:cNvPr>
          <p:cNvSpPr txBox="1"/>
          <p:nvPr/>
        </p:nvSpPr>
        <p:spPr>
          <a:xfrm>
            <a:off x="1233487" y="5944021"/>
            <a:ext cx="9486900" cy="2705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Image source: </a:t>
            </a:r>
            <a:r>
              <a:rPr lang="en-US" sz="13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https://dawn.cs.stanford.edu/2017/07/16/weak-supervision/</a:t>
            </a:r>
            <a:r>
              <a:rPr lang="en-US" sz="13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719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82E6EF-D35C-4446-A6B9-607A5C3B8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117600"/>
            <a:ext cx="9486900" cy="4597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F451B-C1D9-0A43-AF29-52524399920E}"/>
              </a:ext>
            </a:extLst>
          </p:cNvPr>
          <p:cNvSpPr txBox="1"/>
          <p:nvPr/>
        </p:nvSpPr>
        <p:spPr>
          <a:xfrm>
            <a:off x="1233487" y="5944021"/>
            <a:ext cx="9486900" cy="2705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Image source: </a:t>
            </a:r>
            <a:r>
              <a:rPr lang="en-US" sz="13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https://dawn.cs.stanford.edu/2017/07/16/weak-supervision/</a:t>
            </a:r>
            <a:r>
              <a:rPr lang="en-US" sz="13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FC24F9-BC64-734E-A7C5-63E65C1EA810}"/>
              </a:ext>
            </a:extLst>
          </p:cNvPr>
          <p:cNvSpPr/>
          <p:nvPr/>
        </p:nvSpPr>
        <p:spPr>
          <a:xfrm>
            <a:off x="8543925" y="1914525"/>
            <a:ext cx="2276475" cy="13001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B42B-E9B9-BB47-9C83-9A7AEB1E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CBCF-7B8E-B54E-80C6-D03CABC0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Most common approach</a:t>
            </a:r>
          </a:p>
          <a:p>
            <a:r>
              <a:rPr lang="en-US" sz="2000" dirty="0"/>
              <a:t>Examples:</a:t>
            </a:r>
          </a:p>
          <a:p>
            <a:pPr lvl="1"/>
            <a:r>
              <a:rPr lang="en-US" sz="2000" dirty="0" err="1"/>
              <a:t>BioBERT</a:t>
            </a:r>
            <a:endParaRPr lang="en-US" sz="2000" dirty="0"/>
          </a:p>
          <a:p>
            <a:pPr lvl="1"/>
            <a:r>
              <a:rPr lang="en-US" sz="2000" dirty="0"/>
              <a:t>BLUEBERT</a:t>
            </a:r>
          </a:p>
          <a:p>
            <a:pPr lvl="1"/>
            <a:r>
              <a:rPr lang="en-US" sz="2000" dirty="0" err="1"/>
              <a:t>ClinicalBERT</a:t>
            </a:r>
            <a:endParaRPr lang="en-US" sz="2000" dirty="0"/>
          </a:p>
          <a:p>
            <a:pPr lvl="1"/>
            <a:r>
              <a:rPr lang="en-US" sz="2000" dirty="0" err="1"/>
              <a:t>PubMedBERT</a:t>
            </a:r>
            <a:endParaRPr lang="en-US" sz="2000" dirty="0"/>
          </a:p>
          <a:p>
            <a:pPr lvl="1"/>
            <a:r>
              <a:rPr lang="en-US" sz="2000" dirty="0" err="1"/>
              <a:t>SciBERT</a:t>
            </a:r>
            <a:endParaRPr lang="en-US" sz="2000" dirty="0"/>
          </a:p>
          <a:p>
            <a:r>
              <a:rPr lang="en-US" sz="2000" dirty="0"/>
              <a:t>Does nothing to create labels for new tasks</a:t>
            </a:r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E3384-BEE5-4F37-88F1-E63EA1F61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7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LightSeedRightStep">
      <a:dk1>
        <a:srgbClr val="000000"/>
      </a:dk1>
      <a:lt1>
        <a:srgbClr val="FFFFFF"/>
      </a:lt1>
      <a:dk2>
        <a:srgbClr val="223A3C"/>
      </a:dk2>
      <a:lt2>
        <a:srgbClr val="E2E5E8"/>
      </a:lt2>
      <a:accent1>
        <a:srgbClr val="B89D7B"/>
      </a:accent1>
      <a:accent2>
        <a:srgbClr val="A5A471"/>
      </a:accent2>
      <a:accent3>
        <a:srgbClr val="97A67E"/>
      </a:accent3>
      <a:accent4>
        <a:srgbClr val="81AE77"/>
      </a:accent4>
      <a:accent5>
        <a:srgbClr val="82AB8B"/>
      </a:accent5>
      <a:accent6>
        <a:srgbClr val="76AD9A"/>
      </a:accent6>
      <a:hlink>
        <a:srgbClr val="6383AB"/>
      </a:hlink>
      <a:folHlink>
        <a:srgbClr val="7F7F7F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788</Words>
  <Application>Microsoft Macintosh PowerPoint</Application>
  <PresentationFormat>Widescreen</PresentationFormat>
  <Paragraphs>145</Paragraphs>
  <Slides>43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Dante (Headings)2</vt:lpstr>
      <vt:lpstr>Helvetica Neue Medium</vt:lpstr>
      <vt:lpstr>Univers</vt:lpstr>
      <vt:lpstr>Univers Light</vt:lpstr>
      <vt:lpstr>Wingdings 2</vt:lpstr>
      <vt:lpstr>OffsetVTI</vt:lpstr>
      <vt:lpstr>Office Theme</vt:lpstr>
      <vt:lpstr>ReGAL: Rule-guided Active Learning for Deep Text Classification</vt:lpstr>
      <vt:lpstr>About Me</vt:lpstr>
      <vt:lpstr>Roadmap</vt:lpstr>
      <vt:lpstr>Motivation: Getting labeled data is hard</vt:lpstr>
      <vt:lpstr>GLUE vs. BLUE</vt:lpstr>
      <vt:lpstr>Labeling Needs</vt:lpstr>
      <vt:lpstr>PowerPoint Presentation</vt:lpstr>
      <vt:lpstr>PowerPoint Presentation</vt:lpstr>
      <vt:lpstr>Transfer learning</vt:lpstr>
      <vt:lpstr>PowerPoint Presentation</vt:lpstr>
      <vt:lpstr>Active Learning</vt:lpstr>
      <vt:lpstr>PowerPoint Presentation</vt:lpstr>
      <vt:lpstr>Weak Supervision</vt:lpstr>
      <vt:lpstr>So… Where do labeling functions come from?</vt:lpstr>
      <vt:lpstr>Weak supervision examples</vt:lpstr>
      <vt:lpstr>Covering all cases can be hard</vt:lpstr>
      <vt:lpstr>Solution: Active learning on labeling functions (LFs) to learn optimal weak supervision</vt:lpstr>
      <vt:lpstr>ReGAL</vt:lpstr>
      <vt:lpstr>Model Architecture</vt:lpstr>
      <vt:lpstr>How ReGAL works by example</vt:lpstr>
      <vt:lpstr>ReGAL – Encoding Input</vt:lpstr>
      <vt:lpstr>ReGAL – Encoding Input</vt:lpstr>
      <vt:lpstr>ReGAL – Encoding Input</vt:lpstr>
      <vt:lpstr>ReGAL – Encoding Input</vt:lpstr>
      <vt:lpstr>ReGAL – Encoding Input</vt:lpstr>
      <vt:lpstr>ReGAL – Encoding Input</vt:lpstr>
      <vt:lpstr>ReGAL – Denoising Rules</vt:lpstr>
      <vt:lpstr>ReGAL – Denoising Rules</vt:lpstr>
      <vt:lpstr>ReGAL – Denoising Rules</vt:lpstr>
      <vt:lpstr>ReGAL – Proposing Rules</vt:lpstr>
      <vt:lpstr>ReGAL – Proposing Rules</vt:lpstr>
      <vt:lpstr>ReGAL – Proposing Rules</vt:lpstr>
      <vt:lpstr>ReGAL example</vt:lpstr>
      <vt:lpstr>Human Considerations</vt:lpstr>
      <vt:lpstr>Experiments</vt:lpstr>
      <vt:lpstr>Seed Rules</vt:lpstr>
      <vt:lpstr>Generated Rules -- IMDB</vt:lpstr>
      <vt:lpstr>Generated Rules -- Yelp</vt:lpstr>
      <vt:lpstr>Model Performance</vt:lpstr>
      <vt:lpstr>Why do we care?</vt:lpstr>
      <vt:lpstr>Future work</vt:lpstr>
      <vt:lpstr>Interesting related work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ReGAL: Rule-guided Active Learning for Deep Text Classification</dc:title>
  <dc:creator>David Kartchner</dc:creator>
  <cp:lastModifiedBy>David Kartchner</cp:lastModifiedBy>
  <cp:revision>6</cp:revision>
  <dcterms:created xsi:type="dcterms:W3CDTF">2020-11-04T13:28:03Z</dcterms:created>
  <dcterms:modified xsi:type="dcterms:W3CDTF">2020-11-04T21:00:50Z</dcterms:modified>
</cp:coreProperties>
</file>